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4"/>
  </p:sldMasterIdLst>
  <p:sldIdLst>
    <p:sldId id="256" r:id="rId5"/>
    <p:sldId id="271" r:id="rId6"/>
    <p:sldId id="319" r:id="rId7"/>
    <p:sldId id="326" r:id="rId8"/>
    <p:sldId id="325" r:id="rId9"/>
    <p:sldId id="320" r:id="rId10"/>
    <p:sldId id="323" r:id="rId11"/>
    <p:sldId id="318" r:id="rId12"/>
    <p:sldId id="262" r:id="rId13"/>
    <p:sldId id="260" r:id="rId14"/>
    <p:sldId id="257" r:id="rId15"/>
    <p:sldId id="266" r:id="rId16"/>
    <p:sldId id="275" r:id="rId17"/>
    <p:sldId id="276" r:id="rId18"/>
    <p:sldId id="277" r:id="rId19"/>
    <p:sldId id="278" r:id="rId20"/>
    <p:sldId id="291" r:id="rId21"/>
    <p:sldId id="272" r:id="rId22"/>
    <p:sldId id="268"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sso, Michael F. (Student Wellness)" initials="RMF(W" lastIdx="2" clrIdx="0">
    <p:extLst>
      <p:ext uri="{19B8F6BF-5375-455C-9EA6-DF929625EA0E}">
        <p15:presenceInfo xmlns:p15="http://schemas.microsoft.com/office/powerpoint/2012/main" userId="S::michael.russo@ccsu.edu::3f81ae26-23fb-4a50-ba8f-2162842f11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78D6"/>
    <a:srgbClr val="FEC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26126-F4AA-4E16-9634-5C7313AA795A}" v="133" dt="2023-03-31T20:33:16.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8" d="100"/>
          <a:sy n="128" d="100"/>
        </p:scale>
        <p:origin x="4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smtClean="0"/>
              <a:t>4/2/23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015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4/2/23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4569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7B1BF-4039-460D-A637-65428CBD720E}" type="datetimeFigureOut">
              <a:rPr lang="en-US" smtClean="0"/>
              <a:t>4/2/23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14004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smtClean="0"/>
              <a:t>4/2/23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0566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smtClean="0"/>
              <a:t>4/2/23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072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4/2/23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214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4/2/23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4393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4/2/23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385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77ECC86-1672-4627-AEFE-EC5485C73905}" type="datetimeFigureOut">
              <a:rPr lang="en-US" smtClean="0"/>
              <a:t>4/2/23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358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CDCB01F-D966-4C62-B900-0BE008A90C98}" type="datetimeFigureOut">
              <a:rPr lang="en-US" smtClean="0"/>
              <a:t>4/2/23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738323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4/2/23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2127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0EF52CC-F3D9-41D4-BCE4-C208E61A3F31}" type="datetimeFigureOut">
              <a:rPr lang="en-US" smtClean="0"/>
              <a:t>4/2/23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87343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999A6-CB9D-4EB3-B908-AB3053518C05}"/>
              </a:ext>
            </a:extLst>
          </p:cNvPr>
          <p:cNvSpPr>
            <a:spLocks noGrp="1"/>
          </p:cNvSpPr>
          <p:nvPr>
            <p:ph type="ctrTitle"/>
          </p:nvPr>
        </p:nvSpPr>
        <p:spPr>
          <a:xfrm>
            <a:off x="705489" y="2940145"/>
            <a:ext cx="10923803" cy="1373070"/>
          </a:xfrm>
        </p:spPr>
        <p:txBody>
          <a:bodyPr/>
          <a:lstStyle/>
          <a:p>
            <a:pPr algn="l"/>
            <a:r>
              <a:rPr lang="en-US" sz="4800" b="1" dirty="0">
                <a:solidFill>
                  <a:schemeClr val="accent2"/>
                </a:solidFill>
              </a:rPr>
              <a:t>CCSU Student Mental Health: 2022-2023 Mid-Year Update </a:t>
            </a:r>
          </a:p>
        </p:txBody>
      </p:sp>
      <p:pic>
        <p:nvPicPr>
          <p:cNvPr id="1026" name="Picture 2">
            <a:extLst>
              <a:ext uri="{FF2B5EF4-FFF2-40B4-BE49-F238E27FC236}">
                <a16:creationId xmlns:a16="http://schemas.microsoft.com/office/drawing/2014/main" id="{C4E31390-DB90-45CD-BE1D-A460D44A83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5909" y="467473"/>
            <a:ext cx="2880182" cy="176088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21850CF-C484-44D3-8848-0A652347C929}"/>
              </a:ext>
            </a:extLst>
          </p:cNvPr>
          <p:cNvSpPr txBox="1"/>
          <p:nvPr/>
        </p:nvSpPr>
        <p:spPr>
          <a:xfrm>
            <a:off x="705489" y="5025006"/>
            <a:ext cx="7616390" cy="923330"/>
          </a:xfrm>
          <a:prstGeom prst="rect">
            <a:avLst/>
          </a:prstGeom>
          <a:noFill/>
        </p:spPr>
        <p:txBody>
          <a:bodyPr wrap="square" rtlCol="0">
            <a:spAutoFit/>
          </a:bodyPr>
          <a:lstStyle/>
          <a:p>
            <a:r>
              <a:rPr lang="en-US" dirty="0"/>
              <a:t>Michael Russo, Psy.D.</a:t>
            </a:r>
          </a:p>
          <a:p>
            <a:r>
              <a:rPr lang="en-US" dirty="0"/>
              <a:t>Director of Counseling and Student Development</a:t>
            </a:r>
          </a:p>
          <a:p>
            <a:r>
              <a:rPr lang="en-US" dirty="0"/>
              <a:t>Central Connecticut State University</a:t>
            </a:r>
          </a:p>
        </p:txBody>
      </p:sp>
      <p:pic>
        <p:nvPicPr>
          <p:cNvPr id="3" name="Picture 2">
            <a:extLst>
              <a:ext uri="{FF2B5EF4-FFF2-40B4-BE49-F238E27FC236}">
                <a16:creationId xmlns:a16="http://schemas.microsoft.com/office/drawing/2014/main" id="{38DBC0E0-DD71-41A6-AC5A-CF15FC83ECBF}"/>
              </a:ext>
            </a:extLst>
          </p:cNvPr>
          <p:cNvPicPr>
            <a:picLocks noChangeAspect="1"/>
          </p:cNvPicPr>
          <p:nvPr/>
        </p:nvPicPr>
        <p:blipFill>
          <a:blip r:embed="rId3"/>
          <a:stretch>
            <a:fillRect/>
          </a:stretch>
        </p:blipFill>
        <p:spPr>
          <a:xfrm>
            <a:off x="5041104" y="590469"/>
            <a:ext cx="2109791" cy="2080825"/>
          </a:xfrm>
          <a:prstGeom prst="rect">
            <a:avLst/>
          </a:prstGeom>
        </p:spPr>
      </p:pic>
    </p:spTree>
    <p:extLst>
      <p:ext uri="{BB962C8B-B14F-4D97-AF65-F5344CB8AC3E}">
        <p14:creationId xmlns:p14="http://schemas.microsoft.com/office/powerpoint/2010/main" val="2921242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01DEA-BAD0-4B82-AD50-BAF06855D139}"/>
              </a:ext>
            </a:extLst>
          </p:cNvPr>
          <p:cNvSpPr>
            <a:spLocks noGrp="1"/>
          </p:cNvSpPr>
          <p:nvPr>
            <p:ph type="title"/>
          </p:nvPr>
        </p:nvSpPr>
        <p:spPr/>
        <p:txBody>
          <a:bodyPr/>
          <a:lstStyle/>
          <a:p>
            <a:r>
              <a:rPr lang="en-US" dirty="0"/>
              <a:t>Mental Health Support on Campus </a:t>
            </a:r>
          </a:p>
        </p:txBody>
      </p:sp>
      <p:sp>
        <p:nvSpPr>
          <p:cNvPr id="3" name="Content Placeholder 2">
            <a:extLst>
              <a:ext uri="{FF2B5EF4-FFF2-40B4-BE49-F238E27FC236}">
                <a16:creationId xmlns:a16="http://schemas.microsoft.com/office/drawing/2014/main" id="{DCF4AD6F-2CF1-4A21-AC98-2E138CE46C06}"/>
              </a:ext>
            </a:extLst>
          </p:cNvPr>
          <p:cNvSpPr>
            <a:spLocks noGrp="1"/>
          </p:cNvSpPr>
          <p:nvPr>
            <p:ph idx="1"/>
          </p:nvPr>
        </p:nvSpPr>
        <p:spPr>
          <a:xfrm>
            <a:off x="1273906" y="2032073"/>
            <a:ext cx="10612145" cy="3599316"/>
          </a:xfrm>
        </p:spPr>
        <p:txBody>
          <a:bodyPr>
            <a:normAutofit/>
          </a:bodyPr>
          <a:lstStyle/>
          <a:p>
            <a:pPr marL="0" indent="0">
              <a:buNone/>
            </a:pPr>
            <a:r>
              <a:rPr lang="en-US" b="1" dirty="0">
                <a:solidFill>
                  <a:schemeClr val="accent2"/>
                </a:solidFill>
              </a:rPr>
              <a:t>Our services are provided by a very diverse staff consisting of: </a:t>
            </a:r>
            <a:endParaRPr lang="en-US" sz="1200" dirty="0"/>
          </a:p>
          <a:p>
            <a:pPr lvl="1">
              <a:buFont typeface="Arial" panose="020B0604020202020204" pitchFamily="34" charset="0"/>
              <a:buChar char="•"/>
            </a:pPr>
            <a:r>
              <a:rPr lang="en-US" sz="2000" dirty="0"/>
              <a:t>5 full-time licensed mental health providers </a:t>
            </a:r>
          </a:p>
          <a:p>
            <a:pPr lvl="1">
              <a:buFont typeface="Arial" panose="020B0604020202020204" pitchFamily="34" charset="0"/>
              <a:buChar char="•"/>
            </a:pPr>
            <a:r>
              <a:rPr lang="en-US" sz="2000" dirty="0"/>
              <a:t>5 part-time licensed mental health providers (4 of which were grant funded last semester)*</a:t>
            </a:r>
          </a:p>
          <a:p>
            <a:pPr lvl="1">
              <a:buFont typeface="Arial" panose="020B0604020202020204" pitchFamily="34" charset="0"/>
              <a:buChar char="•"/>
            </a:pPr>
            <a:r>
              <a:rPr lang="en-US" sz="2000" dirty="0"/>
              <a:t>1 part-time psych APRN (grant funded last semester)*</a:t>
            </a:r>
          </a:p>
          <a:p>
            <a:pPr lvl="1">
              <a:buFont typeface="Arial" panose="020B0604020202020204" pitchFamily="34" charset="0"/>
              <a:buChar char="•"/>
            </a:pPr>
            <a:r>
              <a:rPr lang="en-US" sz="2000" dirty="0"/>
              <a:t>3 part-time graduate student trainees directly supervised by our licensed mental health providers</a:t>
            </a:r>
          </a:p>
          <a:p>
            <a:endParaRPr lang="en-US" dirty="0"/>
          </a:p>
          <a:p>
            <a:pPr>
              <a:spcBef>
                <a:spcPts val="0"/>
              </a:spcBef>
              <a:spcAft>
                <a:spcPts val="0"/>
              </a:spcAft>
            </a:pPr>
            <a:r>
              <a:rPr lang="en-US" dirty="0"/>
              <a:t>* </a:t>
            </a:r>
            <a:r>
              <a:rPr lang="en-US" i="1" dirty="0"/>
              <a:t>The University funded these positions for the Spring 2023 semester after the grant ended and we  </a:t>
            </a:r>
          </a:p>
          <a:p>
            <a:pPr>
              <a:spcBef>
                <a:spcPts val="0"/>
              </a:spcBef>
              <a:spcAft>
                <a:spcPts val="0"/>
              </a:spcAft>
            </a:pPr>
            <a:r>
              <a:rPr lang="en-US" i="1" dirty="0"/>
              <a:t>   have requested a budget enhancement to cover these positions through the UPBC.</a:t>
            </a:r>
          </a:p>
        </p:txBody>
      </p:sp>
    </p:spTree>
    <p:extLst>
      <p:ext uri="{BB962C8B-B14F-4D97-AF65-F5344CB8AC3E}">
        <p14:creationId xmlns:p14="http://schemas.microsoft.com/office/powerpoint/2010/main" val="4180595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9D8C-F807-4164-A25D-15DEB0060B35}"/>
              </a:ext>
            </a:extLst>
          </p:cNvPr>
          <p:cNvSpPr>
            <a:spLocks noGrp="1"/>
          </p:cNvSpPr>
          <p:nvPr>
            <p:ph type="title"/>
          </p:nvPr>
        </p:nvSpPr>
        <p:spPr/>
        <p:txBody>
          <a:bodyPr/>
          <a:lstStyle/>
          <a:p>
            <a:r>
              <a:rPr lang="en-US" dirty="0"/>
              <a:t>Mental Health Support on Campus </a:t>
            </a:r>
          </a:p>
        </p:txBody>
      </p:sp>
      <p:sp>
        <p:nvSpPr>
          <p:cNvPr id="3" name="Content Placeholder 2">
            <a:extLst>
              <a:ext uri="{FF2B5EF4-FFF2-40B4-BE49-F238E27FC236}">
                <a16:creationId xmlns:a16="http://schemas.microsoft.com/office/drawing/2014/main" id="{82BC4B67-7305-4740-91A8-B72F9EF11BF8}"/>
              </a:ext>
            </a:extLst>
          </p:cNvPr>
          <p:cNvSpPr>
            <a:spLocks noGrp="1"/>
          </p:cNvSpPr>
          <p:nvPr>
            <p:ph idx="1"/>
          </p:nvPr>
        </p:nvSpPr>
        <p:spPr>
          <a:xfrm>
            <a:off x="1227015" y="2063262"/>
            <a:ext cx="10844743" cy="4622763"/>
          </a:xfrm>
        </p:spPr>
        <p:txBody>
          <a:bodyPr>
            <a:noAutofit/>
          </a:bodyPr>
          <a:lstStyle/>
          <a:p>
            <a:pPr marL="0" indent="0">
              <a:buNone/>
            </a:pPr>
            <a:r>
              <a:rPr lang="en-US" b="1" dirty="0">
                <a:solidFill>
                  <a:schemeClr val="accent2"/>
                </a:solidFill>
              </a:rPr>
              <a:t>Counseling and Student Development Services:</a:t>
            </a:r>
          </a:p>
          <a:p>
            <a:pPr>
              <a:buFont typeface="Arial" panose="020B0604020202020204" pitchFamily="34" charset="0"/>
              <a:buChar char="•"/>
            </a:pPr>
            <a:r>
              <a:rPr lang="en-US" dirty="0"/>
              <a:t> Provide individual, family, and group counseling (10 groups currently running)</a:t>
            </a:r>
          </a:p>
          <a:p>
            <a:pPr>
              <a:buFont typeface="Arial" panose="020B0604020202020204" pitchFamily="34" charset="0"/>
              <a:buChar char="•"/>
            </a:pPr>
            <a:r>
              <a:rPr lang="en-US" dirty="0"/>
              <a:t> Facilitate referrals to community providers for specialty or more intensive services</a:t>
            </a:r>
          </a:p>
          <a:p>
            <a:pPr>
              <a:buFont typeface="Arial" panose="020B0604020202020204" pitchFamily="34" charset="0"/>
              <a:buChar char="•"/>
            </a:pPr>
            <a:r>
              <a:rPr lang="en-US" dirty="0"/>
              <a:t> Provide case management</a:t>
            </a:r>
          </a:p>
          <a:p>
            <a:pPr>
              <a:buFont typeface="Arial" panose="020B0604020202020204" pitchFamily="34" charset="0"/>
              <a:buChar char="•"/>
            </a:pPr>
            <a:r>
              <a:rPr lang="en-US" dirty="0"/>
              <a:t> Provide risk assessment and crisis intervention</a:t>
            </a:r>
          </a:p>
          <a:p>
            <a:pPr>
              <a:buFont typeface="Arial" panose="020B0604020202020204" pitchFamily="34" charset="0"/>
              <a:buChar char="•"/>
            </a:pPr>
            <a:r>
              <a:rPr lang="en-US" dirty="0"/>
              <a:t> Provide consultation to CCSU faculty/staff regarding students they’re concerned about</a:t>
            </a:r>
          </a:p>
          <a:p>
            <a:pPr>
              <a:buFont typeface="Arial" panose="020B0604020202020204" pitchFamily="34" charset="0"/>
              <a:buChar char="•"/>
            </a:pPr>
            <a:r>
              <a:rPr lang="en-US" dirty="0"/>
              <a:t> Provide training to faculty and students on a variety of mental health related issues </a:t>
            </a:r>
          </a:p>
          <a:p>
            <a:pPr>
              <a:buFont typeface="Arial" panose="020B0604020202020204" pitchFamily="34" charset="0"/>
              <a:buChar char="•"/>
            </a:pPr>
            <a:r>
              <a:rPr lang="en-US" dirty="0"/>
              <a:t> Develop and participate in a variety of on-campus student development initiatives</a:t>
            </a:r>
          </a:p>
          <a:p>
            <a:pPr>
              <a:buFont typeface="Arial" panose="020B0604020202020204" pitchFamily="34" charset="0"/>
              <a:buChar char="•"/>
            </a:pPr>
            <a:r>
              <a:rPr lang="en-US" dirty="0"/>
              <a:t> Anxiety and stress management workshops (weekly)</a:t>
            </a:r>
          </a:p>
        </p:txBody>
      </p:sp>
    </p:spTree>
    <p:extLst>
      <p:ext uri="{BB962C8B-B14F-4D97-AF65-F5344CB8AC3E}">
        <p14:creationId xmlns:p14="http://schemas.microsoft.com/office/powerpoint/2010/main" val="404886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A40C6AC-7581-4F6F-BFCC-78462C70E2CA}"/>
              </a:ext>
            </a:extLst>
          </p:cNvPr>
          <p:cNvSpPr>
            <a:spLocks noGrp="1"/>
          </p:cNvSpPr>
          <p:nvPr>
            <p:ph type="title"/>
          </p:nvPr>
        </p:nvSpPr>
        <p:spPr/>
        <p:txBody>
          <a:bodyPr/>
          <a:lstStyle/>
          <a:p>
            <a:r>
              <a:rPr lang="en-US" dirty="0"/>
              <a:t>Mental Health Support on Campus </a:t>
            </a:r>
          </a:p>
        </p:txBody>
      </p:sp>
      <p:sp>
        <p:nvSpPr>
          <p:cNvPr id="7" name="Content Placeholder 6">
            <a:extLst>
              <a:ext uri="{FF2B5EF4-FFF2-40B4-BE49-F238E27FC236}">
                <a16:creationId xmlns:a16="http://schemas.microsoft.com/office/drawing/2014/main" id="{E9177265-2F30-41D4-AFBF-DC841770A008}"/>
              </a:ext>
            </a:extLst>
          </p:cNvPr>
          <p:cNvSpPr>
            <a:spLocks noGrp="1"/>
          </p:cNvSpPr>
          <p:nvPr>
            <p:ph sz="half" idx="1"/>
          </p:nvPr>
        </p:nvSpPr>
        <p:spPr>
          <a:xfrm>
            <a:off x="1250462" y="2008554"/>
            <a:ext cx="5536232" cy="4430341"/>
          </a:xfrm>
        </p:spPr>
        <p:txBody>
          <a:bodyPr>
            <a:normAutofit/>
          </a:bodyPr>
          <a:lstStyle/>
          <a:p>
            <a:pPr marL="0" indent="0">
              <a:buNone/>
            </a:pPr>
            <a:r>
              <a:rPr lang="en-US" b="1" dirty="0">
                <a:solidFill>
                  <a:schemeClr val="accent2"/>
                </a:solidFill>
              </a:rPr>
              <a:t>Mental health challenges we address:</a:t>
            </a:r>
          </a:p>
          <a:p>
            <a:pPr marL="0" indent="0">
              <a:buNone/>
            </a:pPr>
            <a:endParaRPr lang="en-US" sz="800" dirty="0"/>
          </a:p>
          <a:p>
            <a:r>
              <a:rPr lang="en-US" sz="2000" dirty="0"/>
              <a:t>Anxiety</a:t>
            </a:r>
          </a:p>
          <a:p>
            <a:r>
              <a:rPr lang="en-US" sz="2000" dirty="0"/>
              <a:t>Stress </a:t>
            </a:r>
          </a:p>
          <a:p>
            <a:r>
              <a:rPr lang="en-US" sz="2000" dirty="0"/>
              <a:t>Depression</a:t>
            </a:r>
          </a:p>
          <a:p>
            <a:r>
              <a:rPr lang="en-US" sz="2000" dirty="0"/>
              <a:t>Suicidality</a:t>
            </a:r>
          </a:p>
          <a:p>
            <a:r>
              <a:rPr lang="en-US" sz="2000" dirty="0"/>
              <a:t>Adjustment challenges</a:t>
            </a:r>
          </a:p>
          <a:p>
            <a:r>
              <a:rPr lang="en-US" sz="2000" dirty="0"/>
              <a:t>Emotional dysregulation</a:t>
            </a:r>
          </a:p>
          <a:p>
            <a:r>
              <a:rPr lang="en-US" sz="2000" dirty="0"/>
              <a:t>Behavioral dysregulation</a:t>
            </a:r>
          </a:p>
          <a:p>
            <a:endParaRPr lang="en-US" dirty="0"/>
          </a:p>
        </p:txBody>
      </p:sp>
      <p:sp>
        <p:nvSpPr>
          <p:cNvPr id="8" name="Content Placeholder 7">
            <a:extLst>
              <a:ext uri="{FF2B5EF4-FFF2-40B4-BE49-F238E27FC236}">
                <a16:creationId xmlns:a16="http://schemas.microsoft.com/office/drawing/2014/main" id="{AAAC8598-2FD5-4089-BCA9-B7BF631598B2}"/>
              </a:ext>
            </a:extLst>
          </p:cNvPr>
          <p:cNvSpPr>
            <a:spLocks noGrp="1"/>
          </p:cNvSpPr>
          <p:nvPr>
            <p:ph sz="half" idx="2"/>
          </p:nvPr>
        </p:nvSpPr>
        <p:spPr>
          <a:xfrm>
            <a:off x="6635692" y="2008554"/>
            <a:ext cx="5301841" cy="4430341"/>
          </a:xfrm>
        </p:spPr>
        <p:txBody>
          <a:bodyPr>
            <a:normAutofit/>
          </a:bodyPr>
          <a:lstStyle/>
          <a:p>
            <a:endParaRPr lang="en-US" dirty="0"/>
          </a:p>
          <a:p>
            <a:endParaRPr lang="en-US" sz="800" dirty="0"/>
          </a:p>
          <a:p>
            <a:r>
              <a:rPr lang="en-US" sz="2000" dirty="0"/>
              <a:t>Eating disorders/Body image</a:t>
            </a:r>
          </a:p>
          <a:p>
            <a:r>
              <a:rPr lang="en-US" sz="2000" dirty="0"/>
              <a:t>Post-traumatic Stress</a:t>
            </a:r>
          </a:p>
          <a:p>
            <a:r>
              <a:rPr lang="en-US" sz="2000" dirty="0"/>
              <a:t>Grief and loss</a:t>
            </a:r>
          </a:p>
          <a:p>
            <a:r>
              <a:rPr lang="en-US" sz="2000" dirty="0"/>
              <a:t>Substance use and other addictions</a:t>
            </a:r>
          </a:p>
          <a:p>
            <a:r>
              <a:rPr lang="en-US" sz="2000" dirty="0"/>
              <a:t>Problem sexual behaviors</a:t>
            </a:r>
          </a:p>
          <a:p>
            <a:r>
              <a:rPr lang="en-US" sz="2000" dirty="0"/>
              <a:t>Autism spectrum</a:t>
            </a:r>
          </a:p>
          <a:p>
            <a:r>
              <a:rPr lang="en-US" sz="2000" dirty="0"/>
              <a:t>Relationship issues</a:t>
            </a:r>
          </a:p>
          <a:p>
            <a:endParaRPr lang="en-US" dirty="0"/>
          </a:p>
        </p:txBody>
      </p:sp>
    </p:spTree>
    <p:extLst>
      <p:ext uri="{BB962C8B-B14F-4D97-AF65-F5344CB8AC3E}">
        <p14:creationId xmlns:p14="http://schemas.microsoft.com/office/powerpoint/2010/main" val="4059340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How Faculty and Staff Can Help</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296986" y="2047632"/>
            <a:ext cx="11523102" cy="4009220"/>
          </a:xfrm>
        </p:spPr>
        <p:txBody>
          <a:bodyPr>
            <a:normAutofit/>
          </a:bodyPr>
          <a:lstStyle/>
          <a:p>
            <a:pPr marL="0" indent="0" fontAlgn="base">
              <a:buNone/>
            </a:pPr>
            <a:r>
              <a:rPr lang="en-US" sz="2200" b="1" dirty="0">
                <a:solidFill>
                  <a:srgbClr val="56A7C9"/>
                </a:solidFill>
              </a:rPr>
              <a:t>	</a:t>
            </a:r>
            <a:r>
              <a:rPr lang="en-US" b="1" dirty="0">
                <a:solidFill>
                  <a:schemeClr val="accent2"/>
                </a:solidFill>
              </a:rPr>
              <a:t>Faculty and staff are critical in </a:t>
            </a:r>
            <a:r>
              <a:rPr lang="en-US" b="1" u="sng" dirty="0">
                <a:solidFill>
                  <a:schemeClr val="accent2"/>
                </a:solidFill>
              </a:rPr>
              <a:t>promoting</a:t>
            </a:r>
            <a:r>
              <a:rPr lang="en-US" b="1" dirty="0">
                <a:solidFill>
                  <a:schemeClr val="accent2"/>
                </a:solidFill>
              </a:rPr>
              <a:t> mental health on campus:</a:t>
            </a:r>
          </a:p>
          <a:p>
            <a:pPr lvl="7">
              <a:buFont typeface="Arial" panose="020B0604020202020204" pitchFamily="34" charset="0"/>
              <a:buChar char="•"/>
            </a:pPr>
            <a:r>
              <a:rPr lang="en-US" sz="1800" dirty="0"/>
              <a:t>Let students know about the counseling center’s services and how we can help</a:t>
            </a:r>
          </a:p>
          <a:p>
            <a:pPr lvl="7">
              <a:buFont typeface="Arial" panose="020B0604020202020204" pitchFamily="34" charset="0"/>
              <a:buChar char="•"/>
            </a:pPr>
            <a:r>
              <a:rPr lang="en-US" sz="1800" dirty="0"/>
              <a:t>Include this information on all syllabi.</a:t>
            </a:r>
          </a:p>
          <a:p>
            <a:pPr lvl="7">
              <a:buFont typeface="Arial" panose="020B0604020202020204" pitchFamily="34" charset="0"/>
              <a:buChar char="•"/>
            </a:pPr>
            <a:r>
              <a:rPr lang="en-US" sz="1800" dirty="0"/>
              <a:t>Mention our services at the start of the semester, before mid-terms and before finals.</a:t>
            </a:r>
          </a:p>
          <a:p>
            <a:pPr lvl="7">
              <a:buFont typeface="Arial" panose="020B0604020202020204" pitchFamily="34" charset="0"/>
              <a:buChar char="•"/>
            </a:pPr>
            <a:r>
              <a:rPr lang="en-US" sz="1800" dirty="0"/>
              <a:t>Request a presentation for your classes.</a:t>
            </a:r>
          </a:p>
          <a:p>
            <a:pPr lvl="7">
              <a:buFont typeface="Arial" panose="020B0604020202020204" pitchFamily="34" charset="0"/>
              <a:buChar char="•"/>
            </a:pPr>
            <a:r>
              <a:rPr lang="en-US" sz="1800" dirty="0"/>
              <a:t>Encourage students to engage in self-care activities particularly during high stress times.</a:t>
            </a:r>
          </a:p>
          <a:p>
            <a:pPr lvl="7">
              <a:buFont typeface="Arial" panose="020B0604020202020204" pitchFamily="34" charset="0"/>
              <a:buChar char="•"/>
            </a:pPr>
            <a:r>
              <a:rPr lang="en-US" sz="1800" dirty="0"/>
              <a:t>Avoid the use of stigmatizing language (i.e., crazy, nuts, whacked out, insane, etc.).</a:t>
            </a:r>
          </a:p>
          <a:p>
            <a:endParaRPr lang="en-US" dirty="0"/>
          </a:p>
          <a:p>
            <a:endParaRPr lang="en-US" dirty="0"/>
          </a:p>
        </p:txBody>
      </p:sp>
      <p:sp>
        <p:nvSpPr>
          <p:cNvPr id="2" name="Slide Number Placeholder 1">
            <a:extLst>
              <a:ext uri="{FF2B5EF4-FFF2-40B4-BE49-F238E27FC236}">
                <a16:creationId xmlns:a16="http://schemas.microsoft.com/office/drawing/2014/main" id="{1AA21567-95AE-46C4-B28C-8FEE78518464}"/>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775711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How Faculty and Staff Can Help</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320431" y="1985108"/>
            <a:ext cx="12069086" cy="3652295"/>
          </a:xfrm>
        </p:spPr>
        <p:txBody>
          <a:bodyPr>
            <a:normAutofit/>
          </a:bodyPr>
          <a:lstStyle/>
          <a:p>
            <a:pPr marL="1534640" indent="0">
              <a:buNone/>
            </a:pPr>
            <a:r>
              <a:rPr lang="en-US" b="1" dirty="0">
                <a:solidFill>
                  <a:schemeClr val="accent2"/>
                </a:solidFill>
              </a:rPr>
              <a:t>Faculty and staff are critical in supporting the Student Wellness Center’s </a:t>
            </a:r>
            <a:r>
              <a:rPr lang="en-US" b="1" u="sng" dirty="0">
                <a:solidFill>
                  <a:schemeClr val="accent2"/>
                </a:solidFill>
              </a:rPr>
              <a:t>prevention</a:t>
            </a:r>
            <a:r>
              <a:rPr lang="en-US" b="1" dirty="0">
                <a:solidFill>
                  <a:schemeClr val="accent2"/>
                </a:solidFill>
              </a:rPr>
              <a:t> initiatives on campus:</a:t>
            </a:r>
          </a:p>
          <a:p>
            <a:pPr lvl="8">
              <a:buFont typeface="Arial" panose="020B0604020202020204" pitchFamily="34" charset="0"/>
              <a:buChar char="•"/>
            </a:pPr>
            <a:r>
              <a:rPr lang="en-US" sz="1800" dirty="0"/>
              <a:t>Remind students about wellness activities on campus (i.e., health fairs, COVID-19 and flu shot clinics, mental health, substance misuse and health-related educational seminars and events, etc.).</a:t>
            </a:r>
          </a:p>
          <a:p>
            <a:pPr lvl="8">
              <a:buFont typeface="Arial" panose="020B0604020202020204" pitchFamily="34" charset="0"/>
              <a:buChar char="•"/>
            </a:pPr>
            <a:r>
              <a:rPr lang="en-US" sz="1800" dirty="0"/>
              <a:t>Encourage students to attend.</a:t>
            </a:r>
          </a:p>
          <a:p>
            <a:pPr lvl="8">
              <a:buFont typeface="Arial" panose="020B0604020202020204" pitchFamily="34" charset="0"/>
              <a:buChar char="•"/>
            </a:pPr>
            <a:r>
              <a:rPr lang="en-US" sz="1800" dirty="0"/>
              <a:t>Give extra credit for proof of participation.</a:t>
            </a:r>
          </a:p>
          <a:p>
            <a:endParaRPr lang="en-US" dirty="0"/>
          </a:p>
          <a:p>
            <a:endParaRPr lang="en-US" dirty="0"/>
          </a:p>
        </p:txBody>
      </p:sp>
      <p:sp>
        <p:nvSpPr>
          <p:cNvPr id="2" name="Slide Number Placeholder 1">
            <a:extLst>
              <a:ext uri="{FF2B5EF4-FFF2-40B4-BE49-F238E27FC236}">
                <a16:creationId xmlns:a16="http://schemas.microsoft.com/office/drawing/2014/main" id="{9628F7C2-68CE-479F-9268-80D6E708D7FD}"/>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694280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How Faculty and Staff Can Help</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304799" y="2008554"/>
            <a:ext cx="10714892" cy="4849445"/>
          </a:xfrm>
        </p:spPr>
        <p:txBody>
          <a:bodyPr>
            <a:normAutofit/>
          </a:bodyPr>
          <a:lstStyle/>
          <a:p>
            <a:pPr marL="1534640" indent="0">
              <a:buNone/>
            </a:pPr>
            <a:r>
              <a:rPr lang="en-US" b="1" dirty="0">
                <a:solidFill>
                  <a:schemeClr val="accent2"/>
                </a:solidFill>
              </a:rPr>
              <a:t>Faculty and staff are critical in helping us </a:t>
            </a:r>
            <a:r>
              <a:rPr lang="en-US" b="1" u="sng" dirty="0">
                <a:solidFill>
                  <a:schemeClr val="accent2"/>
                </a:solidFill>
              </a:rPr>
              <a:t>intervene</a:t>
            </a:r>
            <a:r>
              <a:rPr lang="en-US" b="1" dirty="0">
                <a:solidFill>
                  <a:schemeClr val="accent2"/>
                </a:solidFill>
              </a:rPr>
              <a:t> with students early through early identification.</a:t>
            </a:r>
          </a:p>
          <a:p>
            <a:pPr marL="1534640" indent="0">
              <a:buNone/>
            </a:pPr>
            <a:r>
              <a:rPr lang="en-US" sz="1800" dirty="0"/>
              <a:t>Be aware of changes in the student; look for changes in:</a:t>
            </a:r>
          </a:p>
          <a:p>
            <a:pPr lvl="8">
              <a:buFont typeface="Arial" panose="020B0604020202020204" pitchFamily="34" charset="0"/>
              <a:buChar char="•"/>
            </a:pPr>
            <a:r>
              <a:rPr lang="en-US" sz="1800" dirty="0"/>
              <a:t>behavior</a:t>
            </a:r>
          </a:p>
          <a:p>
            <a:pPr lvl="8">
              <a:buFont typeface="Arial" panose="020B0604020202020204" pitchFamily="34" charset="0"/>
              <a:buChar char="•"/>
            </a:pPr>
            <a:r>
              <a:rPr lang="en-US" sz="1800" dirty="0"/>
              <a:t>appearance</a:t>
            </a:r>
          </a:p>
          <a:p>
            <a:pPr lvl="8">
              <a:buFont typeface="Arial" panose="020B0604020202020204" pitchFamily="34" charset="0"/>
              <a:buChar char="•"/>
            </a:pPr>
            <a:r>
              <a:rPr lang="en-US" sz="1800" dirty="0"/>
              <a:t>attitude</a:t>
            </a:r>
          </a:p>
          <a:p>
            <a:pPr lvl="8">
              <a:buFont typeface="Arial" panose="020B0604020202020204" pitchFamily="34" charset="0"/>
              <a:buChar char="•"/>
            </a:pPr>
            <a:r>
              <a:rPr lang="en-US" sz="1800" dirty="0"/>
              <a:t>grades</a:t>
            </a:r>
          </a:p>
          <a:p>
            <a:pPr lvl="8">
              <a:buFont typeface="Arial" panose="020B0604020202020204" pitchFamily="34" charset="0"/>
              <a:buChar char="•"/>
            </a:pPr>
            <a:r>
              <a:rPr lang="en-US" sz="1800" dirty="0"/>
              <a:t>attendance</a:t>
            </a:r>
          </a:p>
          <a:p>
            <a:pPr lvl="8">
              <a:buFont typeface="Arial" panose="020B0604020202020204" pitchFamily="34" charset="0"/>
              <a:buChar char="•"/>
            </a:pPr>
            <a:r>
              <a:rPr lang="en-US" sz="1800" dirty="0"/>
              <a:t>quality of work</a:t>
            </a:r>
          </a:p>
          <a:p>
            <a:pPr lvl="8">
              <a:buFont typeface="Arial" panose="020B0604020202020204" pitchFamily="34" charset="0"/>
              <a:buChar char="•"/>
            </a:pPr>
            <a:r>
              <a:rPr lang="en-US" sz="1800" dirty="0"/>
              <a:t>production of work</a:t>
            </a:r>
          </a:p>
          <a:p>
            <a:endParaRPr lang="en-US" dirty="0"/>
          </a:p>
          <a:p>
            <a:endParaRPr lang="en-US" dirty="0"/>
          </a:p>
        </p:txBody>
      </p:sp>
      <p:sp>
        <p:nvSpPr>
          <p:cNvPr id="2" name="Slide Number Placeholder 1">
            <a:extLst>
              <a:ext uri="{FF2B5EF4-FFF2-40B4-BE49-F238E27FC236}">
                <a16:creationId xmlns:a16="http://schemas.microsoft.com/office/drawing/2014/main" id="{D5CAE106-43E2-422E-BED7-155FF618A1F4}"/>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4133610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How Faculty and Staff Can Help</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312233" y="2024185"/>
            <a:ext cx="11886817" cy="4800725"/>
          </a:xfrm>
        </p:spPr>
        <p:txBody>
          <a:bodyPr>
            <a:normAutofit/>
          </a:bodyPr>
          <a:lstStyle/>
          <a:p>
            <a:pPr marL="1534640" indent="0">
              <a:buNone/>
            </a:pPr>
            <a:r>
              <a:rPr lang="en-US" b="1" dirty="0">
                <a:solidFill>
                  <a:schemeClr val="accent2"/>
                </a:solidFill>
              </a:rPr>
              <a:t>Take the first step rather than waiting for the student to come to you:   </a:t>
            </a:r>
          </a:p>
          <a:p>
            <a:pPr marL="1471400" lvl="8" indent="0">
              <a:buNone/>
            </a:pPr>
            <a:r>
              <a:rPr lang="en-US" sz="1800" dirty="0"/>
              <a:t>  If you suspect something may be wrong:</a:t>
            </a:r>
          </a:p>
          <a:p>
            <a:pPr lvl="8">
              <a:buFont typeface="Arial" panose="020B0604020202020204" pitchFamily="34" charset="0"/>
              <a:buChar char="•"/>
            </a:pPr>
            <a:r>
              <a:rPr lang="en-US" sz="1800" dirty="0"/>
              <a:t>talk to the student</a:t>
            </a:r>
          </a:p>
          <a:p>
            <a:pPr lvl="8">
              <a:buFont typeface="Arial" panose="020B0604020202020204" pitchFamily="34" charset="0"/>
              <a:buChar char="•"/>
            </a:pPr>
            <a:r>
              <a:rPr lang="en-US" sz="1800" dirty="0"/>
              <a:t>be supportive </a:t>
            </a:r>
          </a:p>
          <a:p>
            <a:pPr lvl="8">
              <a:buFont typeface="Arial" panose="020B0604020202020204" pitchFamily="34" charset="0"/>
              <a:buChar char="•"/>
            </a:pPr>
            <a:r>
              <a:rPr lang="en-US" sz="1800" dirty="0"/>
              <a:t>be compassionate- there’s hurt behind the struggle</a:t>
            </a:r>
          </a:p>
          <a:p>
            <a:pPr lvl="8">
              <a:buFont typeface="Arial" panose="020B0604020202020204" pitchFamily="34" charset="0"/>
              <a:buChar char="•"/>
            </a:pPr>
            <a:r>
              <a:rPr lang="en-US" sz="1800" dirty="0"/>
              <a:t>avoid psych jargon</a:t>
            </a:r>
          </a:p>
          <a:p>
            <a:pPr lvl="8">
              <a:buFont typeface="Arial" panose="020B0604020202020204" pitchFamily="34" charset="0"/>
              <a:buChar char="•"/>
            </a:pPr>
            <a:r>
              <a:rPr lang="en-US" sz="1800" dirty="0"/>
              <a:t>express that you are concerned about them and want to support them in being successful at CCSU (focusing on missed assignments, poor grades, or missed classes may add to their stress)</a:t>
            </a:r>
          </a:p>
          <a:p>
            <a:pPr lvl="8">
              <a:buFont typeface="Arial" panose="020B0604020202020204" pitchFamily="34" charset="0"/>
              <a:buChar char="•"/>
            </a:pPr>
            <a:r>
              <a:rPr lang="en-US" sz="1800" dirty="0"/>
              <a:t>check-in with colleagues to see if they are noticing similar changes</a:t>
            </a:r>
          </a:p>
          <a:p>
            <a:pPr lvl="1"/>
            <a:endParaRPr lang="en-US" sz="900" dirty="0"/>
          </a:p>
          <a:p>
            <a:pPr marL="2743200" lvl="6" indent="0">
              <a:buNone/>
            </a:pPr>
            <a:r>
              <a:rPr lang="en-US" dirty="0"/>
              <a:t>							</a:t>
            </a:r>
          </a:p>
          <a:p>
            <a:endParaRPr lang="en-US" dirty="0"/>
          </a:p>
        </p:txBody>
      </p:sp>
      <p:sp>
        <p:nvSpPr>
          <p:cNvPr id="2" name="Slide Number Placeholder 1">
            <a:extLst>
              <a:ext uri="{FF2B5EF4-FFF2-40B4-BE49-F238E27FC236}">
                <a16:creationId xmlns:a16="http://schemas.microsoft.com/office/drawing/2014/main" id="{9A62CD5F-E5FB-44B0-9ABD-C4366206B698}"/>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2439763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How Faculty and Staff Can Help</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375138" y="2016370"/>
            <a:ext cx="12123793" cy="4841630"/>
          </a:xfrm>
        </p:spPr>
        <p:txBody>
          <a:bodyPr>
            <a:normAutofit/>
          </a:bodyPr>
          <a:lstStyle/>
          <a:p>
            <a:pPr marL="1534640" indent="0">
              <a:buNone/>
            </a:pPr>
            <a:r>
              <a:rPr lang="en-US" b="1" dirty="0">
                <a:solidFill>
                  <a:schemeClr val="accent2"/>
                </a:solidFill>
              </a:rPr>
              <a:t>Take the first step rather than waiting for the student to come to you (continued):</a:t>
            </a:r>
          </a:p>
          <a:p>
            <a:pPr lvl="8">
              <a:buFont typeface="Arial" panose="020B0604020202020204" pitchFamily="34" charset="0"/>
              <a:buChar char="•"/>
            </a:pPr>
            <a:r>
              <a:rPr lang="en-US" sz="1800" dirty="0"/>
              <a:t>Provide resources to students:  988 (Suicide and Crisis Lifeline) and 211 (Mobile Crisis Service)</a:t>
            </a:r>
          </a:p>
          <a:p>
            <a:pPr lvl="8">
              <a:buFont typeface="Arial" panose="020B0604020202020204" pitchFamily="34" charset="0"/>
              <a:buChar char="•"/>
            </a:pPr>
            <a:r>
              <a:rPr lang="en-US" sz="1800" dirty="0"/>
              <a:t>Become familiar with the counseling services we offer on campus</a:t>
            </a:r>
          </a:p>
          <a:p>
            <a:pPr lvl="8">
              <a:buFont typeface="Arial" panose="020B0604020202020204" pitchFamily="34" charset="0"/>
              <a:buChar char="•"/>
            </a:pPr>
            <a:r>
              <a:rPr lang="en-US" sz="1800" dirty="0"/>
              <a:t>Contact the counseling center to let us know you are concerned and file a Care Concern for the University’s Care Team to review and follow-up (Student Rights and Responsibilities webpage)</a:t>
            </a:r>
          </a:p>
          <a:p>
            <a:pPr lvl="8">
              <a:buFont typeface="Arial" panose="020B0604020202020204" pitchFamily="34" charset="0"/>
              <a:buChar char="•"/>
            </a:pPr>
            <a:r>
              <a:rPr lang="en-US" sz="1800" dirty="0"/>
              <a:t>Walk the student over to the counseling center to set up an appointment, particularly if they are experiencing acute distress due to suicidal ideation, homicidal ideation and/or disclosure of sexual assault</a:t>
            </a:r>
          </a:p>
          <a:p>
            <a:pPr lvl="8">
              <a:buFont typeface="Arial" panose="020B0604020202020204" pitchFamily="34" charset="0"/>
              <a:buChar char="•"/>
            </a:pPr>
            <a:r>
              <a:rPr lang="en-US" sz="1800" dirty="0"/>
              <a:t>Remain calm and confident that together we can partner to help students who struggle with mental health challenges</a:t>
            </a:r>
          </a:p>
          <a:p>
            <a:pPr lvl="8">
              <a:buFont typeface="Arial" panose="020B0604020202020204" pitchFamily="34" charset="0"/>
              <a:buChar char="•"/>
            </a:pPr>
            <a:r>
              <a:rPr lang="en-US" sz="1800" dirty="0"/>
              <a:t>Call 911 or the CCSU Police (x22375) in the case of emergency!</a:t>
            </a:r>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61DDEB18-038A-4C41-BD6D-462CD3B94168}"/>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96496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How Faculty and Staff Can Help</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328246" y="2000738"/>
            <a:ext cx="12298573" cy="4857261"/>
          </a:xfrm>
        </p:spPr>
        <p:txBody>
          <a:bodyPr>
            <a:normAutofit/>
          </a:bodyPr>
          <a:lstStyle/>
          <a:p>
            <a:pPr marL="1534640" indent="0" fontAlgn="base">
              <a:buNone/>
            </a:pPr>
            <a:r>
              <a:rPr lang="en-US" b="1" dirty="0">
                <a:solidFill>
                  <a:schemeClr val="accent2"/>
                </a:solidFill>
              </a:rPr>
              <a:t>Register for Mental Health First Aid training</a:t>
            </a:r>
          </a:p>
          <a:p>
            <a:pPr marL="1534640" indent="0">
              <a:buNone/>
            </a:pPr>
            <a:r>
              <a:rPr lang="en-US" sz="2400" dirty="0"/>
              <a:t>MHFA is a course that teaches non-mental health professionals how to identify, understand and respond to signs of mental illness and substance misuse disorders. </a:t>
            </a:r>
          </a:p>
          <a:p>
            <a:pPr lvl="8">
              <a:buFont typeface="Arial" panose="020B0604020202020204" pitchFamily="34" charset="0"/>
              <a:buChar char="•"/>
            </a:pPr>
            <a:r>
              <a:rPr lang="en-US" sz="1800" dirty="0"/>
              <a:t>This is a campus-wide initiative.</a:t>
            </a:r>
          </a:p>
          <a:p>
            <a:pPr lvl="8">
              <a:buFont typeface="Arial" panose="020B0604020202020204" pitchFamily="34" charset="0"/>
              <a:buChar char="•"/>
            </a:pPr>
            <a:r>
              <a:rPr lang="en-US" sz="1800" dirty="0"/>
              <a:t>Training is provided by a community partner through a SAMHSA grant. </a:t>
            </a:r>
          </a:p>
          <a:p>
            <a:pPr lvl="8">
              <a:buFont typeface="Arial" panose="020B0604020202020204" pitchFamily="34" charset="0"/>
              <a:buChar char="•"/>
            </a:pPr>
            <a:r>
              <a:rPr lang="en-US" sz="1800" dirty="0"/>
              <a:t>Training provides skills needed to reach out and provide initial help and support  to someone who may be experiencing emotional, cognitive or interpersonal distress, as well as substance use problems. </a:t>
            </a:r>
          </a:p>
          <a:p>
            <a:pPr lvl="8">
              <a:buFont typeface="Arial" panose="020B0604020202020204" pitchFamily="34" charset="0"/>
              <a:buChar char="•"/>
            </a:pPr>
            <a:r>
              <a:rPr lang="en-US" sz="1800" dirty="0"/>
              <a:t>This training makes it more comfortable to start conversations about mental health and substance use problems by improving understanding and providing action steps to help students get the help they need. </a:t>
            </a:r>
          </a:p>
          <a:p>
            <a:pPr lvl="8">
              <a:buFont typeface="Arial" panose="020B0604020202020204" pitchFamily="34" charset="0"/>
              <a:buChar char="•"/>
            </a:pPr>
            <a:r>
              <a:rPr lang="en-US" sz="1800" i="1" dirty="0">
                <a:solidFill>
                  <a:schemeClr val="accent2"/>
                </a:solidFill>
              </a:rPr>
              <a:t>The next training is April 21, 2023.</a:t>
            </a:r>
          </a:p>
          <a:p>
            <a:pPr lvl="1" fontAlgn="base"/>
            <a:endParaRPr lang="en-US" dirty="0"/>
          </a:p>
          <a:p>
            <a:endParaRPr lang="en-US" dirty="0"/>
          </a:p>
          <a:p>
            <a:endParaRPr lang="en-US" dirty="0"/>
          </a:p>
        </p:txBody>
      </p:sp>
      <p:pic>
        <p:nvPicPr>
          <p:cNvPr id="2" name="Picture 1">
            <a:extLst>
              <a:ext uri="{FF2B5EF4-FFF2-40B4-BE49-F238E27FC236}">
                <a16:creationId xmlns:a16="http://schemas.microsoft.com/office/drawing/2014/main" id="{E46292DC-BA70-44E8-9856-C1C620F06FCA}"/>
              </a:ext>
            </a:extLst>
          </p:cNvPr>
          <p:cNvPicPr>
            <a:picLocks noChangeAspect="1"/>
          </p:cNvPicPr>
          <p:nvPr/>
        </p:nvPicPr>
        <p:blipFill>
          <a:blip r:embed="rId2"/>
          <a:stretch>
            <a:fillRect/>
          </a:stretch>
        </p:blipFill>
        <p:spPr>
          <a:xfrm>
            <a:off x="7145410" y="5442271"/>
            <a:ext cx="3838575" cy="590550"/>
          </a:xfrm>
          <a:prstGeom prst="rect">
            <a:avLst/>
          </a:prstGeom>
        </p:spPr>
      </p:pic>
      <p:sp>
        <p:nvSpPr>
          <p:cNvPr id="3" name="Slide Number Placeholder 2">
            <a:extLst>
              <a:ext uri="{FF2B5EF4-FFF2-40B4-BE49-F238E27FC236}">
                <a16:creationId xmlns:a16="http://schemas.microsoft.com/office/drawing/2014/main" id="{900D0AB9-581A-4A29-AD31-53AF9DA01052}"/>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66844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339E5-0E27-4D3F-B3C0-390701D06D6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CE26D6B3-D9C4-40CD-BBC4-43583AD09771}"/>
              </a:ext>
            </a:extLst>
          </p:cNvPr>
          <p:cNvSpPr>
            <a:spLocks noGrp="1"/>
          </p:cNvSpPr>
          <p:nvPr>
            <p:ph idx="1"/>
          </p:nvPr>
        </p:nvSpPr>
        <p:spPr>
          <a:xfrm>
            <a:off x="680321" y="2336873"/>
            <a:ext cx="10749679" cy="3599316"/>
          </a:xfrm>
        </p:spPr>
        <p:txBody>
          <a:bodyPr>
            <a:normAutofit/>
          </a:bodyPr>
          <a:lstStyle/>
          <a:p>
            <a:pPr marL="0" indent="0" algn="ctr">
              <a:buNone/>
            </a:pPr>
            <a:endParaRPr lang="en-US" sz="4400" dirty="0"/>
          </a:p>
          <a:p>
            <a:pPr marL="0" indent="0" algn="ctr">
              <a:buNone/>
            </a:pPr>
            <a:endParaRPr lang="en-US" sz="4400" dirty="0"/>
          </a:p>
        </p:txBody>
      </p:sp>
      <p:pic>
        <p:nvPicPr>
          <p:cNvPr id="14" name="Graphic 13" descr="Question Mark with solid fill">
            <a:extLst>
              <a:ext uri="{FF2B5EF4-FFF2-40B4-BE49-F238E27FC236}">
                <a16:creationId xmlns:a16="http://schemas.microsoft.com/office/drawing/2014/main" id="{9F73BE23-9BA9-489C-9944-C93139753F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85250" y="2578851"/>
            <a:ext cx="2139820" cy="2139820"/>
          </a:xfrm>
          <a:prstGeom prst="rect">
            <a:avLst/>
          </a:prstGeom>
        </p:spPr>
      </p:pic>
    </p:spTree>
    <p:extLst>
      <p:ext uri="{BB962C8B-B14F-4D97-AF65-F5344CB8AC3E}">
        <p14:creationId xmlns:p14="http://schemas.microsoft.com/office/powerpoint/2010/main" val="293144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FFBC5F-373E-41EA-8025-1F61C148B049}"/>
              </a:ext>
            </a:extLst>
          </p:cNvPr>
          <p:cNvSpPr>
            <a:spLocks noGrp="1"/>
          </p:cNvSpPr>
          <p:nvPr>
            <p:ph type="title"/>
          </p:nvPr>
        </p:nvSpPr>
        <p:spPr/>
        <p:txBody>
          <a:bodyPr/>
          <a:lstStyle/>
          <a:p>
            <a:r>
              <a:rPr lang="en-US" dirty="0"/>
              <a:t>Student Mental Health</a:t>
            </a:r>
          </a:p>
        </p:txBody>
      </p:sp>
      <p:sp>
        <p:nvSpPr>
          <p:cNvPr id="6" name="Content Placeholder 5">
            <a:extLst>
              <a:ext uri="{FF2B5EF4-FFF2-40B4-BE49-F238E27FC236}">
                <a16:creationId xmlns:a16="http://schemas.microsoft.com/office/drawing/2014/main" id="{27E153C8-CC62-4BD1-8691-4A38D651460C}"/>
              </a:ext>
            </a:extLst>
          </p:cNvPr>
          <p:cNvSpPr>
            <a:spLocks noGrp="1"/>
          </p:cNvSpPr>
          <p:nvPr>
            <p:ph idx="1"/>
          </p:nvPr>
        </p:nvSpPr>
        <p:spPr>
          <a:xfrm>
            <a:off x="1219199" y="2039816"/>
            <a:ext cx="10529455" cy="3471752"/>
          </a:xfrm>
        </p:spPr>
        <p:txBody>
          <a:bodyPr>
            <a:normAutofit/>
          </a:bodyPr>
          <a:lstStyle/>
          <a:p>
            <a:pPr marL="0" indent="0" fontAlgn="base">
              <a:buNone/>
            </a:pPr>
            <a:r>
              <a:rPr lang="en-US" sz="2200" b="1" dirty="0">
                <a:solidFill>
                  <a:schemeClr val="accent2"/>
                </a:solidFill>
              </a:rPr>
              <a:t>Student mental health is a campus concern, not just a counseling center concern. </a:t>
            </a:r>
          </a:p>
          <a:p>
            <a:pPr fontAlgn="base">
              <a:buFont typeface="Arial" panose="020B0604020202020204" pitchFamily="34" charset="0"/>
              <a:buChar char="•"/>
            </a:pPr>
            <a:r>
              <a:rPr lang="en-US" sz="1800" dirty="0"/>
              <a:t>All CCSU faculty and staff play a critical role in supporting students who struggle with mental health challenges.  </a:t>
            </a:r>
          </a:p>
          <a:p>
            <a:pPr fontAlgn="base">
              <a:buFont typeface="Arial" panose="020B0604020202020204" pitchFamily="34" charset="0"/>
              <a:buChar char="•"/>
            </a:pPr>
            <a:r>
              <a:rPr lang="en-US" sz="1800" dirty="0"/>
              <a:t>You are the eyes and ears of the University community and can help the counseling center in our effort to promote mental health and well-being, prevent the on-set of mental illness, and intervene early when a student is struggling due to mental health challenges.  </a:t>
            </a:r>
          </a:p>
          <a:p>
            <a:endParaRPr lang="en-US" dirty="0"/>
          </a:p>
          <a:p>
            <a:endParaRPr lang="en-US" dirty="0"/>
          </a:p>
        </p:txBody>
      </p:sp>
      <p:sp>
        <p:nvSpPr>
          <p:cNvPr id="2" name="Slide Number Placeholder 1">
            <a:extLst>
              <a:ext uri="{FF2B5EF4-FFF2-40B4-BE49-F238E27FC236}">
                <a16:creationId xmlns:a16="http://schemas.microsoft.com/office/drawing/2014/main" id="{276A6732-E333-410F-B3C0-85D963874DFC}"/>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07668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75CD-0051-40CB-8CE4-AE8110C981E4}"/>
              </a:ext>
            </a:extLst>
          </p:cNvPr>
          <p:cNvSpPr>
            <a:spLocks noGrp="1"/>
          </p:cNvSpPr>
          <p:nvPr>
            <p:ph type="title"/>
          </p:nvPr>
        </p:nvSpPr>
        <p:spPr/>
        <p:txBody>
          <a:bodyPr/>
          <a:lstStyle/>
          <a:p>
            <a:r>
              <a:rPr lang="en-US" dirty="0"/>
              <a:t>CCSU Student Mental Health: Trends</a:t>
            </a:r>
          </a:p>
        </p:txBody>
      </p:sp>
      <p:sp>
        <p:nvSpPr>
          <p:cNvPr id="3" name="Content Placeholder 2">
            <a:extLst>
              <a:ext uri="{FF2B5EF4-FFF2-40B4-BE49-F238E27FC236}">
                <a16:creationId xmlns:a16="http://schemas.microsoft.com/office/drawing/2014/main" id="{90662AA2-EDA3-4B0B-AA97-15BC004E7B73}"/>
              </a:ext>
            </a:extLst>
          </p:cNvPr>
          <p:cNvSpPr>
            <a:spLocks noGrp="1"/>
          </p:cNvSpPr>
          <p:nvPr>
            <p:ph idx="1"/>
          </p:nvPr>
        </p:nvSpPr>
        <p:spPr>
          <a:xfrm>
            <a:off x="1097280" y="1969476"/>
            <a:ext cx="10058400" cy="3899617"/>
          </a:xfrm>
        </p:spPr>
        <p:txBody>
          <a:bodyPr/>
          <a:lstStyle/>
          <a:p>
            <a:r>
              <a:rPr lang="en-US" b="1" dirty="0">
                <a:solidFill>
                  <a:schemeClr val="accent2"/>
                </a:solidFill>
              </a:rPr>
              <a:t>In general, the mental health of the majority of our students is good; they have proved themselves to be incredibly resilient.</a:t>
            </a:r>
          </a:p>
          <a:p>
            <a:r>
              <a:rPr lang="en-US" b="1" dirty="0">
                <a:solidFill>
                  <a:schemeClr val="accent2"/>
                </a:solidFill>
              </a:rPr>
              <a:t>However, we are noticing some concerning trends that are important for us to be cognizant of as we look to the future:</a:t>
            </a:r>
          </a:p>
          <a:p>
            <a:endParaRPr lang="en-US" sz="800" b="1" dirty="0">
              <a:solidFill>
                <a:schemeClr val="accent2"/>
              </a:solidFill>
            </a:endParaRPr>
          </a:p>
          <a:p>
            <a:pPr lvl="1">
              <a:buFont typeface="Arial" panose="020B0604020202020204" pitchFamily="34" charset="0"/>
              <a:buChar char="•"/>
            </a:pPr>
            <a:r>
              <a:rPr lang="en-US" dirty="0"/>
              <a:t>Many more students are struggling with mental health challenges than we had seen in the past.</a:t>
            </a:r>
          </a:p>
          <a:p>
            <a:pPr lvl="1">
              <a:buFont typeface="Arial" panose="020B0604020202020204" pitchFamily="34" charset="0"/>
              <a:buChar char="•"/>
            </a:pPr>
            <a:r>
              <a:rPr lang="en-US" dirty="0"/>
              <a:t>The issues students are struggling with are more complex and present higher levels of risk. </a:t>
            </a:r>
          </a:p>
          <a:p>
            <a:pPr lvl="1">
              <a:buFont typeface="Arial" panose="020B0604020202020204" pitchFamily="34" charset="0"/>
              <a:buChar char="•"/>
            </a:pPr>
            <a:r>
              <a:rPr lang="en-US" dirty="0"/>
              <a:t>Mental health challenges impact student academic performance and retention; without clinical intervention, they tend to slide quickly out of good academic standing.</a:t>
            </a:r>
          </a:p>
          <a:p>
            <a:pPr lvl="1">
              <a:buFont typeface="Arial" panose="020B0604020202020204" pitchFamily="34" charset="0"/>
              <a:buChar char="•"/>
            </a:pPr>
            <a:r>
              <a:rPr lang="en-US" dirty="0"/>
              <a:t>Student success continues to be impeded by developmental challenges associated with the pandemic.</a:t>
            </a:r>
          </a:p>
          <a:p>
            <a:pPr lvl="1">
              <a:buFont typeface="Arial" panose="020B0604020202020204" pitchFamily="34" charset="0"/>
              <a:buChar char="•"/>
            </a:pPr>
            <a:r>
              <a:rPr lang="en-US" dirty="0"/>
              <a:t>More students are utilizing substances to cope with stressors, depression and anxiety.</a:t>
            </a:r>
          </a:p>
          <a:p>
            <a:endParaRPr lang="en-US" b="1" dirty="0">
              <a:solidFill>
                <a:schemeClr val="accent2"/>
              </a:solidFill>
            </a:endParaRPr>
          </a:p>
          <a:p>
            <a:pPr lvl="1"/>
            <a:endParaRPr lang="en-US" dirty="0"/>
          </a:p>
        </p:txBody>
      </p:sp>
    </p:spTree>
    <p:extLst>
      <p:ext uri="{BB962C8B-B14F-4D97-AF65-F5344CB8AC3E}">
        <p14:creationId xmlns:p14="http://schemas.microsoft.com/office/powerpoint/2010/main" val="6023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75CD-0051-40CB-8CE4-AE8110C981E4}"/>
              </a:ext>
            </a:extLst>
          </p:cNvPr>
          <p:cNvSpPr>
            <a:spLocks noGrp="1"/>
          </p:cNvSpPr>
          <p:nvPr>
            <p:ph type="title"/>
          </p:nvPr>
        </p:nvSpPr>
        <p:spPr/>
        <p:txBody>
          <a:bodyPr/>
          <a:lstStyle/>
          <a:p>
            <a:r>
              <a:rPr lang="en-US" dirty="0"/>
              <a:t>CCSU Student Mental Health: Trends</a:t>
            </a:r>
          </a:p>
        </p:txBody>
      </p:sp>
      <p:sp>
        <p:nvSpPr>
          <p:cNvPr id="3" name="Content Placeholder 2">
            <a:extLst>
              <a:ext uri="{FF2B5EF4-FFF2-40B4-BE49-F238E27FC236}">
                <a16:creationId xmlns:a16="http://schemas.microsoft.com/office/drawing/2014/main" id="{90662AA2-EDA3-4B0B-AA97-15BC004E7B73}"/>
              </a:ext>
            </a:extLst>
          </p:cNvPr>
          <p:cNvSpPr>
            <a:spLocks noGrp="1"/>
          </p:cNvSpPr>
          <p:nvPr>
            <p:ph idx="1"/>
          </p:nvPr>
        </p:nvSpPr>
        <p:spPr>
          <a:xfrm>
            <a:off x="984738" y="1961662"/>
            <a:ext cx="10170942" cy="3907432"/>
          </a:xfrm>
        </p:spPr>
        <p:txBody>
          <a:bodyPr/>
          <a:lstStyle/>
          <a:p>
            <a:pPr marL="201168" lvl="1" indent="0">
              <a:buNone/>
            </a:pPr>
            <a:r>
              <a:rPr lang="en-US" sz="2000" b="1" dirty="0">
                <a:solidFill>
                  <a:schemeClr val="accent2"/>
                </a:solidFill>
              </a:rPr>
              <a:t>Since the onset of the COVID19 pandemic, the number of students who are struggling with mental health challenges and seeking help on campus is increasing year over year.</a:t>
            </a:r>
          </a:p>
          <a:p>
            <a:pPr lvl="1"/>
            <a:endParaRPr lang="en-US" dirty="0"/>
          </a:p>
        </p:txBody>
      </p:sp>
      <p:graphicFrame>
        <p:nvGraphicFramePr>
          <p:cNvPr id="7" name="Table 7">
            <a:extLst>
              <a:ext uri="{FF2B5EF4-FFF2-40B4-BE49-F238E27FC236}">
                <a16:creationId xmlns:a16="http://schemas.microsoft.com/office/drawing/2014/main" id="{2B5E0438-6470-4FCB-911B-8D32BEB36949}"/>
              </a:ext>
            </a:extLst>
          </p:cNvPr>
          <p:cNvGraphicFramePr>
            <a:graphicFrameLocks noGrp="1"/>
          </p:cNvGraphicFramePr>
          <p:nvPr>
            <p:extLst>
              <p:ext uri="{D42A27DB-BD31-4B8C-83A1-F6EECF244321}">
                <p14:modId xmlns:p14="http://schemas.microsoft.com/office/powerpoint/2010/main" val="1622466129"/>
              </p:ext>
            </p:extLst>
          </p:nvPr>
        </p:nvGraphicFramePr>
        <p:xfrm>
          <a:off x="1655689" y="2803119"/>
          <a:ext cx="8829040" cy="2468880"/>
        </p:xfrm>
        <a:graphic>
          <a:graphicData uri="http://schemas.openxmlformats.org/drawingml/2006/table">
            <a:tbl>
              <a:tblPr firstRow="1" bandRow="1">
                <a:tableStyleId>{5C22544A-7EE6-4342-B048-85BDC9FD1C3A}</a:tableStyleId>
              </a:tblPr>
              <a:tblGrid>
                <a:gridCol w="3227754">
                  <a:extLst>
                    <a:ext uri="{9D8B030D-6E8A-4147-A177-3AD203B41FA5}">
                      <a16:colId xmlns:a16="http://schemas.microsoft.com/office/drawing/2014/main" val="1497749263"/>
                    </a:ext>
                  </a:extLst>
                </a:gridCol>
                <a:gridCol w="1414585">
                  <a:extLst>
                    <a:ext uri="{9D8B030D-6E8A-4147-A177-3AD203B41FA5}">
                      <a16:colId xmlns:a16="http://schemas.microsoft.com/office/drawing/2014/main" val="2894941035"/>
                    </a:ext>
                  </a:extLst>
                </a:gridCol>
                <a:gridCol w="1430215">
                  <a:extLst>
                    <a:ext uri="{9D8B030D-6E8A-4147-A177-3AD203B41FA5}">
                      <a16:colId xmlns:a16="http://schemas.microsoft.com/office/drawing/2014/main" val="458729476"/>
                    </a:ext>
                  </a:extLst>
                </a:gridCol>
                <a:gridCol w="1344246">
                  <a:extLst>
                    <a:ext uri="{9D8B030D-6E8A-4147-A177-3AD203B41FA5}">
                      <a16:colId xmlns:a16="http://schemas.microsoft.com/office/drawing/2014/main" val="3940361770"/>
                    </a:ext>
                  </a:extLst>
                </a:gridCol>
                <a:gridCol w="1412240">
                  <a:extLst>
                    <a:ext uri="{9D8B030D-6E8A-4147-A177-3AD203B41FA5}">
                      <a16:colId xmlns:a16="http://schemas.microsoft.com/office/drawing/2014/main" val="1311077642"/>
                    </a:ext>
                  </a:extLst>
                </a:gridCol>
              </a:tblGrid>
              <a:tr h="370840">
                <a:tc>
                  <a:txBody>
                    <a:bodyPr/>
                    <a:lstStyle/>
                    <a:p>
                      <a:endParaRPr lang="en-US" dirty="0"/>
                    </a:p>
                  </a:txBody>
                  <a:tcPr/>
                </a:tc>
                <a:tc>
                  <a:txBody>
                    <a:bodyPr/>
                    <a:lstStyle/>
                    <a:p>
                      <a:pPr algn="ctr"/>
                      <a:r>
                        <a:rPr lang="en-US" dirty="0"/>
                        <a:t>Fall 2020</a:t>
                      </a:r>
                    </a:p>
                  </a:txBody>
                  <a:tcPr/>
                </a:tc>
                <a:tc>
                  <a:txBody>
                    <a:bodyPr/>
                    <a:lstStyle/>
                    <a:p>
                      <a:pPr algn="ctr"/>
                      <a:r>
                        <a:rPr lang="en-US" dirty="0"/>
                        <a:t>Fall 2021</a:t>
                      </a:r>
                    </a:p>
                  </a:txBody>
                  <a:tcPr/>
                </a:tc>
                <a:tc>
                  <a:txBody>
                    <a:bodyPr/>
                    <a:lstStyle/>
                    <a:p>
                      <a:pPr algn="ctr"/>
                      <a:r>
                        <a:rPr lang="en-US" dirty="0"/>
                        <a:t>Fall 2022</a:t>
                      </a:r>
                    </a:p>
                  </a:txBody>
                  <a:tcPr/>
                </a:tc>
                <a:tc>
                  <a:txBody>
                    <a:bodyPr/>
                    <a:lstStyle/>
                    <a:p>
                      <a:pPr algn="ctr"/>
                      <a:r>
                        <a:rPr lang="en-US" dirty="0"/>
                        <a:t>Percent Change</a:t>
                      </a:r>
                    </a:p>
                  </a:txBody>
                  <a:tcPr/>
                </a:tc>
                <a:extLst>
                  <a:ext uri="{0D108BD9-81ED-4DB2-BD59-A6C34878D82A}">
                    <a16:rowId xmlns:a16="http://schemas.microsoft.com/office/drawing/2014/main" val="1558198851"/>
                  </a:ext>
                </a:extLst>
              </a:tr>
              <a:tr h="370840">
                <a:tc>
                  <a:txBody>
                    <a:bodyPr/>
                    <a:lstStyle/>
                    <a:p>
                      <a:r>
                        <a:rPr lang="en-US" b="1" dirty="0">
                          <a:solidFill>
                            <a:schemeClr val="bg1"/>
                          </a:solidFill>
                        </a:rPr>
                        <a:t>Number of Students Who Received Counseling at the SWC</a:t>
                      </a:r>
                    </a:p>
                    <a:p>
                      <a:endParaRPr lang="en-US" b="1" dirty="0">
                        <a:solidFill>
                          <a:schemeClr val="bg1"/>
                        </a:solidFill>
                      </a:endParaRPr>
                    </a:p>
                  </a:txBody>
                  <a:tcPr>
                    <a:solidFill>
                      <a:srgbClr val="00B0F0"/>
                    </a:solidFill>
                  </a:tcPr>
                </a:tc>
                <a:tc>
                  <a:txBody>
                    <a:bodyPr/>
                    <a:lstStyle/>
                    <a:p>
                      <a:pPr algn="ctr"/>
                      <a:endParaRPr lang="en-US" dirty="0"/>
                    </a:p>
                    <a:p>
                      <a:pPr algn="ctr"/>
                      <a:r>
                        <a:rPr lang="en-US" dirty="0"/>
                        <a:t>229</a:t>
                      </a:r>
                    </a:p>
                  </a:txBody>
                  <a:tcPr/>
                </a:tc>
                <a:tc>
                  <a:txBody>
                    <a:bodyPr/>
                    <a:lstStyle/>
                    <a:p>
                      <a:pPr algn="ctr"/>
                      <a:endParaRPr lang="en-US" dirty="0"/>
                    </a:p>
                    <a:p>
                      <a:pPr algn="ctr"/>
                      <a:r>
                        <a:rPr lang="en-US" dirty="0"/>
                        <a:t>408</a:t>
                      </a:r>
                    </a:p>
                  </a:txBody>
                  <a:tcPr/>
                </a:tc>
                <a:tc>
                  <a:txBody>
                    <a:bodyPr/>
                    <a:lstStyle/>
                    <a:p>
                      <a:pPr algn="ctr"/>
                      <a:endParaRPr lang="en-US" dirty="0"/>
                    </a:p>
                    <a:p>
                      <a:pPr algn="ctr"/>
                      <a:r>
                        <a:rPr lang="en-US" dirty="0"/>
                        <a:t>417</a:t>
                      </a:r>
                    </a:p>
                  </a:txBody>
                  <a:tcPr/>
                </a:tc>
                <a:tc>
                  <a:txBody>
                    <a:bodyPr/>
                    <a:lstStyle/>
                    <a:p>
                      <a:pPr algn="ctr"/>
                      <a:endParaRPr lang="en-US" dirty="0"/>
                    </a:p>
                    <a:p>
                      <a:pPr algn="ctr"/>
                      <a:r>
                        <a:rPr lang="en-US" dirty="0"/>
                        <a:t>+82%</a:t>
                      </a:r>
                    </a:p>
                  </a:txBody>
                  <a:tcPr/>
                </a:tc>
                <a:extLst>
                  <a:ext uri="{0D108BD9-81ED-4DB2-BD59-A6C34878D82A}">
                    <a16:rowId xmlns:a16="http://schemas.microsoft.com/office/drawing/2014/main" val="4070226828"/>
                  </a:ext>
                </a:extLst>
              </a:tr>
              <a:tr h="370840">
                <a:tc>
                  <a:txBody>
                    <a:bodyPr/>
                    <a:lstStyle/>
                    <a:p>
                      <a:r>
                        <a:rPr lang="en-US" b="1" dirty="0">
                          <a:solidFill>
                            <a:schemeClr val="bg1"/>
                          </a:solidFill>
                        </a:rPr>
                        <a:t>Number of Scheduled Counseling Appointments</a:t>
                      </a:r>
                    </a:p>
                    <a:p>
                      <a:endParaRPr lang="en-US" b="1" dirty="0">
                        <a:solidFill>
                          <a:schemeClr val="bg1"/>
                        </a:solidFill>
                      </a:endParaRPr>
                    </a:p>
                  </a:txBody>
                  <a:tcPr>
                    <a:solidFill>
                      <a:srgbClr val="00B0F0"/>
                    </a:solidFill>
                  </a:tcPr>
                </a:tc>
                <a:tc>
                  <a:txBody>
                    <a:bodyPr/>
                    <a:lstStyle/>
                    <a:p>
                      <a:pPr algn="ctr"/>
                      <a:endParaRPr lang="en-US" dirty="0"/>
                    </a:p>
                    <a:p>
                      <a:pPr algn="ctr"/>
                      <a:r>
                        <a:rPr lang="en-US" dirty="0"/>
                        <a:t>2144</a:t>
                      </a:r>
                    </a:p>
                  </a:txBody>
                  <a:tcPr/>
                </a:tc>
                <a:tc>
                  <a:txBody>
                    <a:bodyPr/>
                    <a:lstStyle/>
                    <a:p>
                      <a:pPr algn="ctr"/>
                      <a:endParaRPr lang="en-US" dirty="0"/>
                    </a:p>
                    <a:p>
                      <a:pPr algn="ctr"/>
                      <a:r>
                        <a:rPr lang="en-US" dirty="0"/>
                        <a:t>2781</a:t>
                      </a:r>
                    </a:p>
                  </a:txBody>
                  <a:tcPr/>
                </a:tc>
                <a:tc>
                  <a:txBody>
                    <a:bodyPr/>
                    <a:lstStyle/>
                    <a:p>
                      <a:pPr algn="ctr"/>
                      <a:endParaRPr lang="en-US" dirty="0"/>
                    </a:p>
                    <a:p>
                      <a:pPr algn="ctr"/>
                      <a:r>
                        <a:rPr lang="en-US" dirty="0"/>
                        <a:t>3164</a:t>
                      </a:r>
                    </a:p>
                  </a:txBody>
                  <a:tcPr/>
                </a:tc>
                <a:tc>
                  <a:txBody>
                    <a:bodyPr/>
                    <a:lstStyle/>
                    <a:p>
                      <a:pPr algn="ctr"/>
                      <a:endParaRPr lang="en-US" dirty="0"/>
                    </a:p>
                    <a:p>
                      <a:pPr algn="ctr"/>
                      <a:r>
                        <a:rPr lang="en-US" dirty="0"/>
                        <a:t>+48%</a:t>
                      </a:r>
                    </a:p>
                  </a:txBody>
                  <a:tcPr/>
                </a:tc>
                <a:extLst>
                  <a:ext uri="{0D108BD9-81ED-4DB2-BD59-A6C34878D82A}">
                    <a16:rowId xmlns:a16="http://schemas.microsoft.com/office/drawing/2014/main" val="960164046"/>
                  </a:ext>
                </a:extLst>
              </a:tr>
            </a:tbl>
          </a:graphicData>
        </a:graphic>
      </p:graphicFrame>
    </p:spTree>
    <p:extLst>
      <p:ext uri="{BB962C8B-B14F-4D97-AF65-F5344CB8AC3E}">
        <p14:creationId xmlns:p14="http://schemas.microsoft.com/office/powerpoint/2010/main" val="37274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75CD-0051-40CB-8CE4-AE8110C981E4}"/>
              </a:ext>
            </a:extLst>
          </p:cNvPr>
          <p:cNvSpPr>
            <a:spLocks noGrp="1"/>
          </p:cNvSpPr>
          <p:nvPr>
            <p:ph type="title"/>
          </p:nvPr>
        </p:nvSpPr>
        <p:spPr/>
        <p:txBody>
          <a:bodyPr/>
          <a:lstStyle/>
          <a:p>
            <a:r>
              <a:rPr lang="en-US" dirty="0"/>
              <a:t>CCSU Student Mental Health: Trends</a:t>
            </a:r>
          </a:p>
        </p:txBody>
      </p:sp>
      <p:sp>
        <p:nvSpPr>
          <p:cNvPr id="3" name="Content Placeholder 2">
            <a:extLst>
              <a:ext uri="{FF2B5EF4-FFF2-40B4-BE49-F238E27FC236}">
                <a16:creationId xmlns:a16="http://schemas.microsoft.com/office/drawing/2014/main" id="{90662AA2-EDA3-4B0B-AA97-15BC004E7B73}"/>
              </a:ext>
            </a:extLst>
          </p:cNvPr>
          <p:cNvSpPr>
            <a:spLocks noGrp="1"/>
          </p:cNvSpPr>
          <p:nvPr>
            <p:ph idx="1"/>
          </p:nvPr>
        </p:nvSpPr>
        <p:spPr>
          <a:xfrm>
            <a:off x="984738" y="1845734"/>
            <a:ext cx="10170942" cy="4023360"/>
          </a:xfrm>
        </p:spPr>
        <p:txBody>
          <a:bodyPr/>
          <a:lstStyle/>
          <a:p>
            <a:pPr marL="201168" lvl="1" indent="0">
              <a:buNone/>
            </a:pPr>
            <a:r>
              <a:rPr lang="en-US" sz="2000" b="1" dirty="0">
                <a:solidFill>
                  <a:schemeClr val="accent2"/>
                </a:solidFill>
              </a:rPr>
              <a:t>Since the onset of the COVID19 pandemic, the mental health challenges students present with are increasingly complex and involve higher levels of risk.</a:t>
            </a:r>
          </a:p>
          <a:p>
            <a:pPr lvl="1"/>
            <a:endParaRPr lang="en-US" dirty="0"/>
          </a:p>
        </p:txBody>
      </p:sp>
      <p:graphicFrame>
        <p:nvGraphicFramePr>
          <p:cNvPr id="7" name="Table 7">
            <a:extLst>
              <a:ext uri="{FF2B5EF4-FFF2-40B4-BE49-F238E27FC236}">
                <a16:creationId xmlns:a16="http://schemas.microsoft.com/office/drawing/2014/main" id="{2B5E0438-6470-4FCB-911B-8D32BEB36949}"/>
              </a:ext>
            </a:extLst>
          </p:cNvPr>
          <p:cNvGraphicFramePr>
            <a:graphicFrameLocks noGrp="1"/>
          </p:cNvGraphicFramePr>
          <p:nvPr>
            <p:extLst>
              <p:ext uri="{D42A27DB-BD31-4B8C-83A1-F6EECF244321}">
                <p14:modId xmlns:p14="http://schemas.microsoft.com/office/powerpoint/2010/main" val="2668936044"/>
              </p:ext>
            </p:extLst>
          </p:nvPr>
        </p:nvGraphicFramePr>
        <p:xfrm>
          <a:off x="2732638" y="2709074"/>
          <a:ext cx="6787684" cy="3535680"/>
        </p:xfrm>
        <a:graphic>
          <a:graphicData uri="http://schemas.openxmlformats.org/drawingml/2006/table">
            <a:tbl>
              <a:tblPr firstRow="1" bandRow="1">
                <a:tableStyleId>{5C22544A-7EE6-4342-B048-85BDC9FD1C3A}</a:tableStyleId>
              </a:tblPr>
              <a:tblGrid>
                <a:gridCol w="2235562">
                  <a:extLst>
                    <a:ext uri="{9D8B030D-6E8A-4147-A177-3AD203B41FA5}">
                      <a16:colId xmlns:a16="http://schemas.microsoft.com/office/drawing/2014/main" val="1497749263"/>
                    </a:ext>
                  </a:extLst>
                </a:gridCol>
                <a:gridCol w="1105213">
                  <a:extLst>
                    <a:ext uri="{9D8B030D-6E8A-4147-A177-3AD203B41FA5}">
                      <a16:colId xmlns:a16="http://schemas.microsoft.com/office/drawing/2014/main" val="2894941035"/>
                    </a:ext>
                  </a:extLst>
                </a:gridCol>
                <a:gridCol w="1162747">
                  <a:extLst>
                    <a:ext uri="{9D8B030D-6E8A-4147-A177-3AD203B41FA5}">
                      <a16:colId xmlns:a16="http://schemas.microsoft.com/office/drawing/2014/main" val="458729476"/>
                    </a:ext>
                  </a:extLst>
                </a:gridCol>
                <a:gridCol w="1142081">
                  <a:extLst>
                    <a:ext uri="{9D8B030D-6E8A-4147-A177-3AD203B41FA5}">
                      <a16:colId xmlns:a16="http://schemas.microsoft.com/office/drawing/2014/main" val="3940361770"/>
                    </a:ext>
                  </a:extLst>
                </a:gridCol>
                <a:gridCol w="1142081">
                  <a:extLst>
                    <a:ext uri="{9D8B030D-6E8A-4147-A177-3AD203B41FA5}">
                      <a16:colId xmlns:a16="http://schemas.microsoft.com/office/drawing/2014/main" val="3052019623"/>
                    </a:ext>
                  </a:extLst>
                </a:gridCol>
              </a:tblGrid>
              <a:tr h="370840">
                <a:tc>
                  <a:txBody>
                    <a:bodyPr/>
                    <a:lstStyle/>
                    <a:p>
                      <a:endParaRPr lang="en-US" dirty="0"/>
                    </a:p>
                  </a:txBody>
                  <a:tcPr/>
                </a:tc>
                <a:tc>
                  <a:txBody>
                    <a:bodyPr/>
                    <a:lstStyle/>
                    <a:p>
                      <a:pPr algn="ctr"/>
                      <a:r>
                        <a:rPr lang="en-US" dirty="0"/>
                        <a:t>Fall 2020</a:t>
                      </a:r>
                    </a:p>
                  </a:txBody>
                  <a:tcPr/>
                </a:tc>
                <a:tc>
                  <a:txBody>
                    <a:bodyPr/>
                    <a:lstStyle/>
                    <a:p>
                      <a:pPr algn="ctr"/>
                      <a:r>
                        <a:rPr lang="en-US" dirty="0"/>
                        <a:t>Fall 2021</a:t>
                      </a:r>
                    </a:p>
                  </a:txBody>
                  <a:tcPr/>
                </a:tc>
                <a:tc>
                  <a:txBody>
                    <a:bodyPr/>
                    <a:lstStyle/>
                    <a:p>
                      <a:pPr algn="ctr"/>
                      <a:r>
                        <a:rPr lang="en-US" dirty="0"/>
                        <a:t>Fall 2022</a:t>
                      </a:r>
                    </a:p>
                  </a:txBody>
                  <a:tcPr/>
                </a:tc>
                <a:tc>
                  <a:txBody>
                    <a:bodyPr/>
                    <a:lstStyle/>
                    <a:p>
                      <a:pPr algn="ctr"/>
                      <a:r>
                        <a:rPr lang="en-US" dirty="0"/>
                        <a:t>Percent Change</a:t>
                      </a:r>
                    </a:p>
                  </a:txBody>
                  <a:tcPr/>
                </a:tc>
                <a:extLst>
                  <a:ext uri="{0D108BD9-81ED-4DB2-BD59-A6C34878D82A}">
                    <a16:rowId xmlns:a16="http://schemas.microsoft.com/office/drawing/2014/main" val="1558198851"/>
                  </a:ext>
                </a:extLst>
              </a:tr>
              <a:tr h="370840">
                <a:tc>
                  <a:txBody>
                    <a:bodyPr/>
                    <a:lstStyle/>
                    <a:p>
                      <a:r>
                        <a:rPr lang="en-US" b="1" dirty="0">
                          <a:solidFill>
                            <a:schemeClr val="bg1"/>
                          </a:solidFill>
                        </a:rPr>
                        <a:t>Number of Students Transported to ED for MH Reasons</a:t>
                      </a:r>
                    </a:p>
                  </a:txBody>
                  <a:tcPr>
                    <a:solidFill>
                      <a:srgbClr val="00B0F0"/>
                    </a:solidFill>
                  </a:tcPr>
                </a:tc>
                <a:tc>
                  <a:txBody>
                    <a:bodyPr/>
                    <a:lstStyle/>
                    <a:p>
                      <a:pPr algn="ctr"/>
                      <a:endParaRPr lang="en-US" dirty="0"/>
                    </a:p>
                    <a:p>
                      <a:pPr algn="ctr"/>
                      <a:r>
                        <a:rPr lang="en-US" dirty="0"/>
                        <a:t>0</a:t>
                      </a:r>
                    </a:p>
                    <a:p>
                      <a:pPr algn="ctr"/>
                      <a:r>
                        <a:rPr lang="en-US" sz="1100" dirty="0"/>
                        <a:t>(campus closed)</a:t>
                      </a:r>
                    </a:p>
                  </a:txBody>
                  <a:tcPr/>
                </a:tc>
                <a:tc>
                  <a:txBody>
                    <a:bodyPr/>
                    <a:lstStyle/>
                    <a:p>
                      <a:pPr algn="ctr"/>
                      <a:endParaRPr lang="en-US" dirty="0"/>
                    </a:p>
                    <a:p>
                      <a:pPr algn="ctr"/>
                      <a:r>
                        <a:rPr lang="en-US" dirty="0"/>
                        <a:t>10</a:t>
                      </a:r>
                    </a:p>
                  </a:txBody>
                  <a:tcPr/>
                </a:tc>
                <a:tc>
                  <a:txBody>
                    <a:bodyPr/>
                    <a:lstStyle/>
                    <a:p>
                      <a:pPr algn="ctr"/>
                      <a:endParaRPr lang="en-US" dirty="0"/>
                    </a:p>
                    <a:p>
                      <a:pPr algn="ctr"/>
                      <a:r>
                        <a:rPr lang="en-US" dirty="0"/>
                        <a:t>23</a:t>
                      </a:r>
                    </a:p>
                  </a:txBody>
                  <a:tcPr/>
                </a:tc>
                <a:tc>
                  <a:txBody>
                    <a:bodyPr/>
                    <a:lstStyle/>
                    <a:p>
                      <a:pPr algn="ctr"/>
                      <a:endParaRPr lang="en-US" dirty="0"/>
                    </a:p>
                    <a:p>
                      <a:pPr algn="ctr"/>
                      <a:r>
                        <a:rPr lang="en-US" dirty="0"/>
                        <a:t>+130%</a:t>
                      </a:r>
                    </a:p>
                    <a:p>
                      <a:pPr algn="ctr"/>
                      <a:r>
                        <a:rPr lang="en-US" sz="1000" dirty="0"/>
                        <a:t>(Fall21-Fall22)</a:t>
                      </a:r>
                    </a:p>
                  </a:txBody>
                  <a:tcPr/>
                </a:tc>
                <a:extLst>
                  <a:ext uri="{0D108BD9-81ED-4DB2-BD59-A6C34878D82A}">
                    <a16:rowId xmlns:a16="http://schemas.microsoft.com/office/drawing/2014/main" val="4070226828"/>
                  </a:ext>
                </a:extLst>
              </a:tr>
              <a:tr h="370840">
                <a:tc>
                  <a:txBody>
                    <a:bodyPr/>
                    <a:lstStyle/>
                    <a:p>
                      <a:r>
                        <a:rPr lang="en-US" b="1" dirty="0">
                          <a:solidFill>
                            <a:schemeClr val="bg1"/>
                          </a:solidFill>
                        </a:rPr>
                        <a:t>Number of Students Reporting Suicidal Ideation at First Appt</a:t>
                      </a:r>
                    </a:p>
                  </a:txBody>
                  <a:tcPr>
                    <a:solidFill>
                      <a:srgbClr val="00B0F0"/>
                    </a:solidFill>
                  </a:tcPr>
                </a:tc>
                <a:tc>
                  <a:txBody>
                    <a:bodyPr/>
                    <a:lstStyle/>
                    <a:p>
                      <a:pPr algn="ctr"/>
                      <a:endParaRPr lang="en-US" dirty="0"/>
                    </a:p>
                    <a:p>
                      <a:pPr algn="ctr"/>
                      <a:r>
                        <a:rPr lang="en-US" dirty="0"/>
                        <a:t>58</a:t>
                      </a:r>
                    </a:p>
                  </a:txBody>
                  <a:tcPr/>
                </a:tc>
                <a:tc>
                  <a:txBody>
                    <a:bodyPr/>
                    <a:lstStyle/>
                    <a:p>
                      <a:pPr algn="ctr"/>
                      <a:endParaRPr lang="en-US" dirty="0"/>
                    </a:p>
                    <a:p>
                      <a:pPr algn="ctr"/>
                      <a:r>
                        <a:rPr lang="en-US" dirty="0"/>
                        <a:t>91</a:t>
                      </a:r>
                    </a:p>
                  </a:txBody>
                  <a:tcPr/>
                </a:tc>
                <a:tc>
                  <a:txBody>
                    <a:bodyPr/>
                    <a:lstStyle/>
                    <a:p>
                      <a:pPr algn="ctr"/>
                      <a:endParaRPr lang="en-US" dirty="0"/>
                    </a:p>
                    <a:p>
                      <a:pPr algn="ctr"/>
                      <a:r>
                        <a:rPr lang="en-US" dirty="0"/>
                        <a:t>108</a:t>
                      </a:r>
                    </a:p>
                  </a:txBody>
                  <a:tcPr/>
                </a:tc>
                <a:tc>
                  <a:txBody>
                    <a:bodyPr/>
                    <a:lstStyle/>
                    <a:p>
                      <a:pPr algn="ctr"/>
                      <a:endParaRPr lang="en-US" dirty="0"/>
                    </a:p>
                    <a:p>
                      <a:pPr algn="ctr"/>
                      <a:r>
                        <a:rPr lang="en-US" dirty="0"/>
                        <a:t>+86%</a:t>
                      </a:r>
                    </a:p>
                  </a:txBody>
                  <a:tcPr/>
                </a:tc>
                <a:extLst>
                  <a:ext uri="{0D108BD9-81ED-4DB2-BD59-A6C34878D82A}">
                    <a16:rowId xmlns:a16="http://schemas.microsoft.com/office/drawing/2014/main" val="1410521929"/>
                  </a:ext>
                </a:extLst>
              </a:tr>
              <a:tr h="370840">
                <a:tc>
                  <a:txBody>
                    <a:bodyPr/>
                    <a:lstStyle/>
                    <a:p>
                      <a:r>
                        <a:rPr lang="en-US" b="1" dirty="0">
                          <a:solidFill>
                            <a:schemeClr val="bg1"/>
                          </a:solidFill>
                        </a:rPr>
                        <a:t>Number of Crisis Appts </a:t>
                      </a:r>
                    </a:p>
                    <a:p>
                      <a:endParaRPr lang="en-US" b="1" dirty="0">
                        <a:solidFill>
                          <a:schemeClr val="bg1"/>
                        </a:solidFill>
                      </a:endParaRPr>
                    </a:p>
                  </a:txBody>
                  <a:tcPr>
                    <a:solidFill>
                      <a:srgbClr val="00B0F0"/>
                    </a:solidFill>
                  </a:tcPr>
                </a:tc>
                <a:tc>
                  <a:txBody>
                    <a:bodyPr/>
                    <a:lstStyle/>
                    <a:p>
                      <a:pPr algn="ctr"/>
                      <a:endParaRPr lang="en-US" dirty="0"/>
                    </a:p>
                    <a:p>
                      <a:pPr algn="ctr"/>
                      <a:r>
                        <a:rPr lang="en-US" dirty="0"/>
                        <a:t>2</a:t>
                      </a:r>
                    </a:p>
                  </a:txBody>
                  <a:tcPr/>
                </a:tc>
                <a:tc>
                  <a:txBody>
                    <a:bodyPr/>
                    <a:lstStyle/>
                    <a:p>
                      <a:pPr algn="ctr"/>
                      <a:endParaRPr lang="en-US" dirty="0"/>
                    </a:p>
                    <a:p>
                      <a:pPr algn="ctr"/>
                      <a:r>
                        <a:rPr lang="en-US" dirty="0"/>
                        <a:t>40</a:t>
                      </a:r>
                    </a:p>
                  </a:txBody>
                  <a:tcPr/>
                </a:tc>
                <a:tc>
                  <a:txBody>
                    <a:bodyPr/>
                    <a:lstStyle/>
                    <a:p>
                      <a:pPr algn="ctr"/>
                      <a:endParaRPr lang="en-US" dirty="0"/>
                    </a:p>
                    <a:p>
                      <a:pPr algn="ctr"/>
                      <a:r>
                        <a:rPr lang="en-US" dirty="0"/>
                        <a:t>60</a:t>
                      </a:r>
                    </a:p>
                  </a:txBody>
                  <a:tcPr/>
                </a:tc>
                <a:tc>
                  <a:txBody>
                    <a:bodyPr/>
                    <a:lstStyle/>
                    <a:p>
                      <a:pPr algn="ctr"/>
                      <a:endParaRPr lang="en-US" dirty="0"/>
                    </a:p>
                    <a:p>
                      <a:pPr algn="ctr"/>
                      <a:r>
                        <a:rPr lang="en-US" dirty="0"/>
                        <a:t>+50%</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t>(Fall21-Fall22)</a:t>
                      </a:r>
                    </a:p>
                    <a:p>
                      <a:pPr algn="ctr"/>
                      <a:endParaRPr lang="en-US" dirty="0"/>
                    </a:p>
                  </a:txBody>
                  <a:tcPr/>
                </a:tc>
                <a:extLst>
                  <a:ext uri="{0D108BD9-81ED-4DB2-BD59-A6C34878D82A}">
                    <a16:rowId xmlns:a16="http://schemas.microsoft.com/office/drawing/2014/main" val="2046704948"/>
                  </a:ext>
                </a:extLst>
              </a:tr>
            </a:tbl>
          </a:graphicData>
        </a:graphic>
      </p:graphicFrame>
    </p:spTree>
    <p:extLst>
      <p:ext uri="{BB962C8B-B14F-4D97-AF65-F5344CB8AC3E}">
        <p14:creationId xmlns:p14="http://schemas.microsoft.com/office/powerpoint/2010/main" val="64454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75CD-0051-40CB-8CE4-AE8110C981E4}"/>
              </a:ext>
            </a:extLst>
          </p:cNvPr>
          <p:cNvSpPr>
            <a:spLocks noGrp="1"/>
          </p:cNvSpPr>
          <p:nvPr>
            <p:ph type="title"/>
          </p:nvPr>
        </p:nvSpPr>
        <p:spPr/>
        <p:txBody>
          <a:bodyPr/>
          <a:lstStyle/>
          <a:p>
            <a:r>
              <a:rPr lang="en-US" dirty="0"/>
              <a:t>CCSU Student Mental Health: Trends</a:t>
            </a:r>
          </a:p>
        </p:txBody>
      </p:sp>
      <p:sp>
        <p:nvSpPr>
          <p:cNvPr id="3" name="Content Placeholder 2">
            <a:extLst>
              <a:ext uri="{FF2B5EF4-FFF2-40B4-BE49-F238E27FC236}">
                <a16:creationId xmlns:a16="http://schemas.microsoft.com/office/drawing/2014/main" id="{90662AA2-EDA3-4B0B-AA97-15BC004E7B73}"/>
              </a:ext>
            </a:extLst>
          </p:cNvPr>
          <p:cNvSpPr>
            <a:spLocks noGrp="1"/>
          </p:cNvSpPr>
          <p:nvPr>
            <p:ph idx="1"/>
          </p:nvPr>
        </p:nvSpPr>
        <p:spPr>
          <a:xfrm>
            <a:off x="1234831" y="1867877"/>
            <a:ext cx="9597292" cy="4571999"/>
          </a:xfrm>
        </p:spPr>
        <p:txBody>
          <a:bodyPr/>
          <a:lstStyle/>
          <a:p>
            <a:pPr marL="0" indent="0">
              <a:buNone/>
            </a:pPr>
            <a:r>
              <a:rPr lang="en-US" b="1" dirty="0">
                <a:solidFill>
                  <a:schemeClr val="accent2"/>
                </a:solidFill>
              </a:rPr>
              <a:t>Mental health challenges impact student academic performance and retention; as the number of students seeking mental health services has increased, so has the number of students placed on academic probation and academic dismissal. </a:t>
            </a:r>
          </a:p>
          <a:p>
            <a:pPr marL="0" indent="0">
              <a:buNone/>
            </a:pPr>
            <a:endParaRPr lang="en-US" b="1" dirty="0">
              <a:solidFill>
                <a:schemeClr val="accent2"/>
              </a:solidFill>
            </a:endParaRPr>
          </a:p>
          <a:p>
            <a:pPr marL="0" indent="0">
              <a:buNone/>
            </a:pPr>
            <a:endParaRPr lang="en-US" b="1" dirty="0">
              <a:solidFill>
                <a:schemeClr val="accent2"/>
              </a:solidFill>
            </a:endParaRPr>
          </a:p>
          <a:p>
            <a:pPr marL="0" indent="0">
              <a:buNone/>
            </a:pPr>
            <a:endParaRPr lang="en-US" b="1" dirty="0">
              <a:solidFill>
                <a:schemeClr val="accent2"/>
              </a:solidFill>
            </a:endParaRPr>
          </a:p>
          <a:p>
            <a:pPr marL="0" indent="0">
              <a:spcBef>
                <a:spcPts val="0"/>
              </a:spcBef>
              <a:spcAft>
                <a:spcPts val="0"/>
              </a:spcAft>
              <a:buNone/>
            </a:pPr>
            <a:endParaRPr lang="en-US" sz="400" b="1" dirty="0">
              <a:solidFill>
                <a:schemeClr val="accent2"/>
              </a:solidFill>
            </a:endParaRPr>
          </a:p>
          <a:p>
            <a:pPr marL="0" indent="0">
              <a:spcBef>
                <a:spcPts val="0"/>
              </a:spcBef>
              <a:spcAft>
                <a:spcPts val="0"/>
              </a:spcAft>
              <a:buNone/>
            </a:pPr>
            <a:endParaRPr lang="en-US" sz="1200" b="1" dirty="0">
              <a:solidFill>
                <a:schemeClr val="accent2"/>
              </a:solidFill>
            </a:endParaRPr>
          </a:p>
          <a:p>
            <a:pPr marL="0" indent="0">
              <a:spcBef>
                <a:spcPts val="0"/>
              </a:spcBef>
              <a:spcAft>
                <a:spcPts val="0"/>
              </a:spcAft>
              <a:buNone/>
            </a:pPr>
            <a:r>
              <a:rPr lang="en-US" b="1" dirty="0">
                <a:solidFill>
                  <a:schemeClr val="accent2"/>
                </a:solidFill>
              </a:rPr>
              <a:t>Without counseling intervention and support, students who struggle with serious mental health issues will slide quickly out of good standing and may be difficult to retain.</a:t>
            </a:r>
          </a:p>
          <a:p>
            <a:pPr marL="0" indent="0">
              <a:buNone/>
            </a:pPr>
            <a:endParaRPr lang="en-US" b="1" dirty="0">
              <a:solidFill>
                <a:schemeClr val="accent2"/>
              </a:solidFill>
            </a:endParaRPr>
          </a:p>
          <a:p>
            <a:pPr marL="0" indent="0">
              <a:buNone/>
            </a:pPr>
            <a:endParaRPr lang="en-US" b="1" dirty="0">
              <a:solidFill>
                <a:schemeClr val="accent2"/>
              </a:solidFill>
            </a:endParaRPr>
          </a:p>
          <a:p>
            <a:pPr marL="0" indent="0">
              <a:buNone/>
            </a:pPr>
            <a:endParaRPr lang="en-US" dirty="0">
              <a:solidFill>
                <a:schemeClr val="tx1"/>
              </a:solidFill>
            </a:endParaRPr>
          </a:p>
          <a:p>
            <a:pPr lvl="1"/>
            <a:endParaRPr lang="en-US" dirty="0"/>
          </a:p>
        </p:txBody>
      </p:sp>
      <p:graphicFrame>
        <p:nvGraphicFramePr>
          <p:cNvPr id="4" name="Table 3">
            <a:extLst>
              <a:ext uri="{FF2B5EF4-FFF2-40B4-BE49-F238E27FC236}">
                <a16:creationId xmlns:a16="http://schemas.microsoft.com/office/drawing/2014/main" id="{207C511D-75EA-4BEE-801F-0B0DFC56398B}"/>
              </a:ext>
            </a:extLst>
          </p:cNvPr>
          <p:cNvGraphicFramePr>
            <a:graphicFrameLocks noGrp="1"/>
          </p:cNvGraphicFramePr>
          <p:nvPr>
            <p:extLst>
              <p:ext uri="{D42A27DB-BD31-4B8C-83A1-F6EECF244321}">
                <p14:modId xmlns:p14="http://schemas.microsoft.com/office/powerpoint/2010/main" val="884983223"/>
              </p:ext>
            </p:extLst>
          </p:nvPr>
        </p:nvGraphicFramePr>
        <p:xfrm>
          <a:off x="1234831" y="2733933"/>
          <a:ext cx="9722337" cy="1402094"/>
        </p:xfrm>
        <a:graphic>
          <a:graphicData uri="http://schemas.openxmlformats.org/drawingml/2006/table">
            <a:tbl>
              <a:tblPr firstRow="1" firstCol="1" bandRow="1">
                <a:tableStyleId>{5C22544A-7EE6-4342-B048-85BDC9FD1C3A}</a:tableStyleId>
              </a:tblPr>
              <a:tblGrid>
                <a:gridCol w="5384800">
                  <a:extLst>
                    <a:ext uri="{9D8B030D-6E8A-4147-A177-3AD203B41FA5}">
                      <a16:colId xmlns:a16="http://schemas.microsoft.com/office/drawing/2014/main" val="1492628658"/>
                    </a:ext>
                  </a:extLst>
                </a:gridCol>
                <a:gridCol w="1008184">
                  <a:extLst>
                    <a:ext uri="{9D8B030D-6E8A-4147-A177-3AD203B41FA5}">
                      <a16:colId xmlns:a16="http://schemas.microsoft.com/office/drawing/2014/main" val="44916036"/>
                    </a:ext>
                  </a:extLst>
                </a:gridCol>
                <a:gridCol w="1101970">
                  <a:extLst>
                    <a:ext uri="{9D8B030D-6E8A-4147-A177-3AD203B41FA5}">
                      <a16:colId xmlns:a16="http://schemas.microsoft.com/office/drawing/2014/main" val="3837197052"/>
                    </a:ext>
                  </a:extLst>
                </a:gridCol>
                <a:gridCol w="1117600">
                  <a:extLst>
                    <a:ext uri="{9D8B030D-6E8A-4147-A177-3AD203B41FA5}">
                      <a16:colId xmlns:a16="http://schemas.microsoft.com/office/drawing/2014/main" val="496490709"/>
                    </a:ext>
                  </a:extLst>
                </a:gridCol>
                <a:gridCol w="1109783">
                  <a:extLst>
                    <a:ext uri="{9D8B030D-6E8A-4147-A177-3AD203B41FA5}">
                      <a16:colId xmlns:a16="http://schemas.microsoft.com/office/drawing/2014/main" val="1743762003"/>
                    </a:ext>
                  </a:extLst>
                </a:gridCol>
              </a:tblGrid>
              <a:tr h="589115">
                <a:tc>
                  <a:txBody>
                    <a:bodyPr/>
                    <a:lstStyle/>
                    <a:p>
                      <a:pPr marL="0" marR="0">
                        <a:lnSpc>
                          <a:spcPct val="107000"/>
                        </a:lnSpc>
                        <a:spcBef>
                          <a:spcPts val="0"/>
                        </a:spcBef>
                        <a:spcAft>
                          <a:spcPts val="0"/>
                        </a:spcAft>
                      </a:pPr>
                      <a:r>
                        <a:rPr lang="en-US" sz="1600" dirty="0">
                          <a:effectLst/>
                        </a:rPr>
                        <a:t> </a:t>
                      </a:r>
                    </a:p>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dirty="0">
                          <a:effectLst/>
                        </a:rPr>
                        <a:t>AY19-20</a:t>
                      </a:r>
                    </a:p>
                    <a:p>
                      <a:pPr marL="0" marR="0" algn="ctr">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dirty="0">
                          <a:effectLst/>
                        </a:rPr>
                        <a:t>AY20-21</a:t>
                      </a:r>
                    </a:p>
                    <a:p>
                      <a:pPr marL="0" marR="0" algn="ctr">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dirty="0">
                          <a:effectLst/>
                        </a:rPr>
                        <a:t>AY21-22</a:t>
                      </a:r>
                    </a:p>
                    <a:p>
                      <a:pPr marL="0" marR="0" algn="ctr">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dirty="0">
                          <a:effectLst/>
                        </a:rPr>
                        <a:t>AY22-23</a:t>
                      </a:r>
                    </a:p>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(Fall only)</a:t>
                      </a:r>
                    </a:p>
                  </a:txBody>
                  <a:tcPr marL="68580" marR="68580" marT="0" marB="0" anchor="b"/>
                </a:tc>
                <a:extLst>
                  <a:ext uri="{0D108BD9-81ED-4DB2-BD59-A6C34878D82A}">
                    <a16:rowId xmlns:a16="http://schemas.microsoft.com/office/drawing/2014/main" val="2471429872"/>
                  </a:ext>
                </a:extLst>
              </a:tr>
              <a:tr h="812979">
                <a:tc>
                  <a:txBody>
                    <a:bodyPr/>
                    <a:lstStyle/>
                    <a:p>
                      <a:pPr marL="0" marR="0">
                        <a:lnSpc>
                          <a:spcPct val="107000"/>
                        </a:lnSpc>
                        <a:spcBef>
                          <a:spcPts val="0"/>
                        </a:spcBef>
                        <a:spcAft>
                          <a:spcPts val="0"/>
                        </a:spcAft>
                      </a:pPr>
                      <a:r>
                        <a:rPr lang="en-US" sz="1600" dirty="0">
                          <a:effectLst/>
                        </a:rPr>
                        <a:t>% of Students on  Academic Probation and Academic Dismissal out of Total Number of Matriculated UG Students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14.65%</a:t>
                      </a:r>
                    </a:p>
                  </a:txBody>
                  <a:tcPr marL="68580" marR="68580" marT="0" marB="0" anchor="ctr"/>
                </a:tc>
                <a:tc>
                  <a:txBody>
                    <a:bodyPr/>
                    <a:lstStyle/>
                    <a:p>
                      <a:pPr marL="0" marR="0" algn="ctr">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16.77%</a:t>
                      </a:r>
                    </a:p>
                  </a:txBody>
                  <a:tcPr marL="68580" marR="68580" marT="0" marB="0" anchor="ctr"/>
                </a:tc>
                <a:tc>
                  <a:txBody>
                    <a:bodyPr/>
                    <a:lstStyle/>
                    <a:p>
                      <a:pPr marL="0" marR="0" algn="ctr">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16.06%</a:t>
                      </a:r>
                    </a:p>
                  </a:txBody>
                  <a:tcPr marL="68580" marR="68580" marT="0" marB="0" anchor="ctr"/>
                </a:tc>
                <a:tc>
                  <a:txBody>
                    <a:bodyPr/>
                    <a:lstStyle/>
                    <a:p>
                      <a:pPr marL="0" marR="0" algn="ctr">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9.35%</a:t>
                      </a:r>
                    </a:p>
                  </a:txBody>
                  <a:tcPr marL="68580" marR="68580" marT="0" marB="0" anchor="ctr"/>
                </a:tc>
                <a:extLst>
                  <a:ext uri="{0D108BD9-81ED-4DB2-BD59-A6C34878D82A}">
                    <a16:rowId xmlns:a16="http://schemas.microsoft.com/office/drawing/2014/main" val="3553534963"/>
                  </a:ext>
                </a:extLst>
              </a:tr>
            </a:tbl>
          </a:graphicData>
        </a:graphic>
      </p:graphicFrame>
      <p:graphicFrame>
        <p:nvGraphicFramePr>
          <p:cNvPr id="5" name="Table 5">
            <a:extLst>
              <a:ext uri="{FF2B5EF4-FFF2-40B4-BE49-F238E27FC236}">
                <a16:creationId xmlns:a16="http://schemas.microsoft.com/office/drawing/2014/main" id="{8D9DBA3A-4A1D-4DF2-8EFD-786867EB856F}"/>
              </a:ext>
            </a:extLst>
          </p:cNvPr>
          <p:cNvGraphicFramePr>
            <a:graphicFrameLocks noGrp="1"/>
          </p:cNvGraphicFramePr>
          <p:nvPr>
            <p:extLst>
              <p:ext uri="{D42A27DB-BD31-4B8C-83A1-F6EECF244321}">
                <p14:modId xmlns:p14="http://schemas.microsoft.com/office/powerpoint/2010/main" val="961442426"/>
              </p:ext>
            </p:extLst>
          </p:nvPr>
        </p:nvGraphicFramePr>
        <p:xfrm>
          <a:off x="2073030" y="4916877"/>
          <a:ext cx="8045937" cy="1231838"/>
        </p:xfrm>
        <a:graphic>
          <a:graphicData uri="http://schemas.openxmlformats.org/drawingml/2006/table">
            <a:tbl>
              <a:tblPr firstRow="1" bandRow="1">
                <a:tableStyleId>{5C22544A-7EE6-4342-B048-85BDC9FD1C3A}</a:tableStyleId>
              </a:tblPr>
              <a:tblGrid>
                <a:gridCol w="4919783">
                  <a:extLst>
                    <a:ext uri="{9D8B030D-6E8A-4147-A177-3AD203B41FA5}">
                      <a16:colId xmlns:a16="http://schemas.microsoft.com/office/drawing/2014/main" val="2256357424"/>
                    </a:ext>
                  </a:extLst>
                </a:gridCol>
                <a:gridCol w="976923">
                  <a:extLst>
                    <a:ext uri="{9D8B030D-6E8A-4147-A177-3AD203B41FA5}">
                      <a16:colId xmlns:a16="http://schemas.microsoft.com/office/drawing/2014/main" val="3705706114"/>
                    </a:ext>
                  </a:extLst>
                </a:gridCol>
                <a:gridCol w="1023816">
                  <a:extLst>
                    <a:ext uri="{9D8B030D-6E8A-4147-A177-3AD203B41FA5}">
                      <a16:colId xmlns:a16="http://schemas.microsoft.com/office/drawing/2014/main" val="542198881"/>
                    </a:ext>
                  </a:extLst>
                </a:gridCol>
                <a:gridCol w="1125415">
                  <a:extLst>
                    <a:ext uri="{9D8B030D-6E8A-4147-A177-3AD203B41FA5}">
                      <a16:colId xmlns:a16="http://schemas.microsoft.com/office/drawing/2014/main" val="1081890494"/>
                    </a:ext>
                  </a:extLst>
                </a:gridCol>
              </a:tblGrid>
              <a:tr h="503361">
                <a:tc>
                  <a:txBody>
                    <a:bodyPr/>
                    <a:lstStyle/>
                    <a:p>
                      <a:endParaRPr lang="en-US" dirty="0"/>
                    </a:p>
                  </a:txBody>
                  <a:tcPr/>
                </a:tc>
                <a:tc>
                  <a:txBody>
                    <a:bodyPr/>
                    <a:lstStyle/>
                    <a:p>
                      <a:pPr algn="ctr"/>
                      <a:r>
                        <a:rPr lang="en-US" sz="1600" dirty="0"/>
                        <a:t>AY19-20</a:t>
                      </a:r>
                    </a:p>
                  </a:txBody>
                  <a:tcPr/>
                </a:tc>
                <a:tc>
                  <a:txBody>
                    <a:bodyPr/>
                    <a:lstStyle/>
                    <a:p>
                      <a:pPr algn="ctr"/>
                      <a:r>
                        <a:rPr lang="en-US" sz="1600" dirty="0"/>
                        <a:t>AY21-22</a:t>
                      </a:r>
                    </a:p>
                  </a:txBody>
                  <a:tcPr/>
                </a:tc>
                <a:tc>
                  <a:txBody>
                    <a:bodyPr/>
                    <a:lstStyle/>
                    <a:p>
                      <a:pPr algn="ctr"/>
                      <a:r>
                        <a:rPr lang="en-US" sz="1600" dirty="0"/>
                        <a:t>AY22-23     </a:t>
                      </a:r>
                      <a:r>
                        <a:rPr lang="en-US" sz="1000" dirty="0"/>
                        <a:t>(Fall only)</a:t>
                      </a:r>
                    </a:p>
                  </a:txBody>
                  <a:tcPr/>
                </a:tc>
                <a:extLst>
                  <a:ext uri="{0D108BD9-81ED-4DB2-BD59-A6C34878D82A}">
                    <a16:rowId xmlns:a16="http://schemas.microsoft.com/office/drawing/2014/main" val="3230913308"/>
                  </a:ext>
                </a:extLst>
              </a:tr>
              <a:tr h="728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Percent of Students who Indicated that Counseling at the SWC Helped Them Remain at CCSU</a:t>
                      </a:r>
                    </a:p>
                  </a:txBody>
                  <a:tcPr>
                    <a:solidFill>
                      <a:schemeClr val="accent1"/>
                    </a:solidFill>
                  </a:tcPr>
                </a:tc>
                <a:tc>
                  <a:txBody>
                    <a:bodyPr/>
                    <a:lstStyle/>
                    <a:p>
                      <a:pPr algn="ctr"/>
                      <a:endParaRPr lang="en-US" dirty="0"/>
                    </a:p>
                    <a:p>
                      <a:pPr algn="ctr"/>
                      <a:r>
                        <a:rPr lang="en-US" dirty="0"/>
                        <a:t>77%</a:t>
                      </a:r>
                    </a:p>
                  </a:txBody>
                  <a:tcPr/>
                </a:tc>
                <a:tc>
                  <a:txBody>
                    <a:bodyPr/>
                    <a:lstStyle/>
                    <a:p>
                      <a:pPr algn="ctr"/>
                      <a:endParaRPr lang="en-US" dirty="0"/>
                    </a:p>
                    <a:p>
                      <a:pPr algn="ctr"/>
                      <a:r>
                        <a:rPr lang="en-US" dirty="0"/>
                        <a:t>80%</a:t>
                      </a:r>
                    </a:p>
                  </a:txBody>
                  <a:tcPr/>
                </a:tc>
                <a:tc>
                  <a:txBody>
                    <a:bodyPr/>
                    <a:lstStyle/>
                    <a:p>
                      <a:pPr algn="ctr"/>
                      <a:endParaRPr lang="en-US" dirty="0"/>
                    </a:p>
                    <a:p>
                      <a:pPr algn="ctr"/>
                      <a:r>
                        <a:rPr lang="en-US" dirty="0"/>
                        <a:t>79%</a:t>
                      </a:r>
                    </a:p>
                  </a:txBody>
                  <a:tcPr/>
                </a:tc>
                <a:extLst>
                  <a:ext uri="{0D108BD9-81ED-4DB2-BD59-A6C34878D82A}">
                    <a16:rowId xmlns:a16="http://schemas.microsoft.com/office/drawing/2014/main" val="3614347330"/>
                  </a:ext>
                </a:extLst>
              </a:tr>
            </a:tbl>
          </a:graphicData>
        </a:graphic>
      </p:graphicFrame>
    </p:spTree>
    <p:extLst>
      <p:ext uri="{BB962C8B-B14F-4D97-AF65-F5344CB8AC3E}">
        <p14:creationId xmlns:p14="http://schemas.microsoft.com/office/powerpoint/2010/main" val="3808580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75CD-0051-40CB-8CE4-AE8110C981E4}"/>
              </a:ext>
            </a:extLst>
          </p:cNvPr>
          <p:cNvSpPr>
            <a:spLocks noGrp="1"/>
          </p:cNvSpPr>
          <p:nvPr>
            <p:ph type="title"/>
          </p:nvPr>
        </p:nvSpPr>
        <p:spPr/>
        <p:txBody>
          <a:bodyPr/>
          <a:lstStyle/>
          <a:p>
            <a:r>
              <a:rPr lang="en-US" dirty="0"/>
              <a:t>CCSU Student Mental Health: Trends</a:t>
            </a:r>
          </a:p>
        </p:txBody>
      </p:sp>
      <p:sp>
        <p:nvSpPr>
          <p:cNvPr id="3" name="Content Placeholder 2">
            <a:extLst>
              <a:ext uri="{FF2B5EF4-FFF2-40B4-BE49-F238E27FC236}">
                <a16:creationId xmlns:a16="http://schemas.microsoft.com/office/drawing/2014/main" id="{90662AA2-EDA3-4B0B-AA97-15BC004E7B73}"/>
              </a:ext>
            </a:extLst>
          </p:cNvPr>
          <p:cNvSpPr>
            <a:spLocks noGrp="1"/>
          </p:cNvSpPr>
          <p:nvPr>
            <p:ph idx="1"/>
          </p:nvPr>
        </p:nvSpPr>
        <p:spPr/>
        <p:txBody>
          <a:bodyPr/>
          <a:lstStyle/>
          <a:p>
            <a:pPr marL="201168" lvl="1" indent="0">
              <a:buNone/>
            </a:pPr>
            <a:r>
              <a:rPr lang="en-US" sz="2000" b="1" dirty="0">
                <a:solidFill>
                  <a:schemeClr val="accent2"/>
                </a:solidFill>
              </a:rPr>
              <a:t>Developmental challenges continue to impede student success since the onset of the pandemic and those who start out strong quickly slide when they start to have difficulty negotiating these issues.   </a:t>
            </a:r>
          </a:p>
          <a:p>
            <a:pPr marL="201168" lvl="1" indent="0">
              <a:buNone/>
            </a:pPr>
            <a:endParaRPr lang="en-US" sz="800" b="1" dirty="0">
              <a:solidFill>
                <a:schemeClr val="accent2"/>
              </a:solidFill>
            </a:endParaRPr>
          </a:p>
          <a:p>
            <a:pPr lvl="1">
              <a:buFont typeface="Arial" panose="020B0604020202020204" pitchFamily="34" charset="0"/>
              <a:buChar char="•"/>
            </a:pPr>
            <a:r>
              <a:rPr lang="en-US" dirty="0">
                <a:solidFill>
                  <a:schemeClr val="tx1"/>
                </a:solidFill>
              </a:rPr>
              <a:t>Since the pandemic, students have continued to enter the University less prepared to cope with:</a:t>
            </a:r>
          </a:p>
          <a:p>
            <a:pPr lvl="2">
              <a:buFont typeface="Arial" panose="020B0604020202020204" pitchFamily="34" charset="0"/>
              <a:buChar char="•"/>
            </a:pPr>
            <a:r>
              <a:rPr lang="en-US" sz="1800" dirty="0">
                <a:solidFill>
                  <a:schemeClr val="tx1"/>
                </a:solidFill>
              </a:rPr>
              <a:t>Expectations and stressors associated with increased academic demands</a:t>
            </a:r>
          </a:p>
          <a:p>
            <a:pPr lvl="2">
              <a:buFont typeface="Arial" panose="020B0604020202020204" pitchFamily="34" charset="0"/>
              <a:buChar char="•"/>
            </a:pPr>
            <a:r>
              <a:rPr lang="en-US" sz="1800" dirty="0">
                <a:solidFill>
                  <a:schemeClr val="tx1"/>
                </a:solidFill>
              </a:rPr>
              <a:t>Increased independence</a:t>
            </a:r>
          </a:p>
          <a:p>
            <a:pPr lvl="2">
              <a:buFont typeface="Arial" panose="020B0604020202020204" pitchFamily="34" charset="0"/>
              <a:buChar char="•"/>
            </a:pPr>
            <a:r>
              <a:rPr lang="en-US" sz="1800" dirty="0">
                <a:solidFill>
                  <a:schemeClr val="tx1"/>
                </a:solidFill>
              </a:rPr>
              <a:t>Increased financial pressures</a:t>
            </a:r>
          </a:p>
          <a:p>
            <a:pPr lvl="2">
              <a:buFont typeface="Arial" panose="020B0604020202020204" pitchFamily="34" charset="0"/>
              <a:buChar char="•"/>
            </a:pPr>
            <a:r>
              <a:rPr lang="en-US" sz="1800" dirty="0">
                <a:solidFill>
                  <a:schemeClr val="tx1"/>
                </a:solidFill>
              </a:rPr>
              <a:t>Increased social expectations</a:t>
            </a:r>
          </a:p>
          <a:p>
            <a:pPr lvl="2">
              <a:buFont typeface="Arial" panose="020B0604020202020204" pitchFamily="34" charset="0"/>
              <a:buChar char="•"/>
            </a:pPr>
            <a:r>
              <a:rPr lang="en-US" sz="1800" dirty="0">
                <a:solidFill>
                  <a:schemeClr val="tx1"/>
                </a:solidFill>
              </a:rPr>
              <a:t>Decreased structure</a:t>
            </a:r>
          </a:p>
          <a:p>
            <a:pPr marL="384048" lvl="2" indent="0">
              <a:buNone/>
            </a:pPr>
            <a:endParaRPr lang="en-US" sz="1800" dirty="0">
              <a:solidFill>
                <a:schemeClr val="tx1"/>
              </a:solidFill>
            </a:endParaRPr>
          </a:p>
          <a:p>
            <a:pPr lvl="1"/>
            <a:endParaRPr lang="en-US" dirty="0"/>
          </a:p>
        </p:txBody>
      </p:sp>
    </p:spTree>
    <p:extLst>
      <p:ext uri="{BB962C8B-B14F-4D97-AF65-F5344CB8AC3E}">
        <p14:creationId xmlns:p14="http://schemas.microsoft.com/office/powerpoint/2010/main" val="699095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75CD-0051-40CB-8CE4-AE8110C981E4}"/>
              </a:ext>
            </a:extLst>
          </p:cNvPr>
          <p:cNvSpPr>
            <a:spLocks noGrp="1"/>
          </p:cNvSpPr>
          <p:nvPr>
            <p:ph type="title"/>
          </p:nvPr>
        </p:nvSpPr>
        <p:spPr/>
        <p:txBody>
          <a:bodyPr/>
          <a:lstStyle/>
          <a:p>
            <a:r>
              <a:rPr lang="en-US" dirty="0"/>
              <a:t>CCSU Student Mental Health: Trends</a:t>
            </a:r>
          </a:p>
        </p:txBody>
      </p:sp>
      <p:sp>
        <p:nvSpPr>
          <p:cNvPr id="3" name="Content Placeholder 2">
            <a:extLst>
              <a:ext uri="{FF2B5EF4-FFF2-40B4-BE49-F238E27FC236}">
                <a16:creationId xmlns:a16="http://schemas.microsoft.com/office/drawing/2014/main" id="{90662AA2-EDA3-4B0B-AA97-15BC004E7B73}"/>
              </a:ext>
            </a:extLst>
          </p:cNvPr>
          <p:cNvSpPr>
            <a:spLocks noGrp="1"/>
          </p:cNvSpPr>
          <p:nvPr>
            <p:ph idx="1"/>
          </p:nvPr>
        </p:nvSpPr>
        <p:spPr>
          <a:xfrm>
            <a:off x="1097280" y="1992923"/>
            <a:ext cx="10058400" cy="4155949"/>
          </a:xfrm>
        </p:spPr>
        <p:txBody>
          <a:bodyPr>
            <a:normAutofit fontScale="92500" lnSpcReduction="20000"/>
          </a:bodyPr>
          <a:lstStyle/>
          <a:p>
            <a:r>
              <a:rPr lang="en-US" b="1" dirty="0">
                <a:solidFill>
                  <a:schemeClr val="accent2"/>
                </a:solidFill>
              </a:rPr>
              <a:t>More students are utilizing substances to cope with stress, anxiety and depression.</a:t>
            </a:r>
          </a:p>
          <a:p>
            <a:pPr lvl="1"/>
            <a:r>
              <a:rPr lang="en-US" dirty="0"/>
              <a:t>Increase in co-morbid substance use and mental illness</a:t>
            </a:r>
          </a:p>
          <a:p>
            <a:pPr lvl="1"/>
            <a:r>
              <a:rPr lang="en-US" dirty="0"/>
              <a:t>Significant spike in marijuana use since it was legalized for recreational use in CT in the past year</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marL="384048" lvl="2" indent="0">
              <a:buNone/>
            </a:pPr>
            <a:endParaRPr lang="en-US" dirty="0"/>
          </a:p>
          <a:p>
            <a:pPr marL="384048" lvl="2" indent="0">
              <a:buNone/>
            </a:pPr>
            <a:r>
              <a:rPr lang="en-US" dirty="0"/>
              <a:t>   * AY19-20: American College Health Association Nation College Health Assessment II (N= 845)</a:t>
            </a:r>
          </a:p>
          <a:p>
            <a:pPr marL="384048" lvl="2" indent="0">
              <a:buNone/>
            </a:pPr>
            <a:r>
              <a:rPr lang="en-US" dirty="0"/>
              <a:t> ** AY21-22: CORE Alcohol and Drug Survey (N= 453)</a:t>
            </a:r>
          </a:p>
          <a:p>
            <a:pPr marL="384048" lvl="2" indent="0">
              <a:buNone/>
            </a:pPr>
            <a:endParaRPr lang="en-US" dirty="0"/>
          </a:p>
          <a:p>
            <a:endParaRPr lang="en-US" dirty="0"/>
          </a:p>
        </p:txBody>
      </p:sp>
      <p:graphicFrame>
        <p:nvGraphicFramePr>
          <p:cNvPr id="4" name="Table 4">
            <a:extLst>
              <a:ext uri="{FF2B5EF4-FFF2-40B4-BE49-F238E27FC236}">
                <a16:creationId xmlns:a16="http://schemas.microsoft.com/office/drawing/2014/main" id="{D1E6C42C-4EE0-4D66-A10C-05B46D7C76FF}"/>
              </a:ext>
            </a:extLst>
          </p:cNvPr>
          <p:cNvGraphicFramePr>
            <a:graphicFrameLocks noGrp="1"/>
          </p:cNvGraphicFramePr>
          <p:nvPr>
            <p:extLst>
              <p:ext uri="{D42A27DB-BD31-4B8C-83A1-F6EECF244321}">
                <p14:modId xmlns:p14="http://schemas.microsoft.com/office/powerpoint/2010/main" val="1984299419"/>
              </p:ext>
            </p:extLst>
          </p:nvPr>
        </p:nvGraphicFramePr>
        <p:xfrm>
          <a:off x="2062480" y="3171802"/>
          <a:ext cx="8128000" cy="1651000"/>
        </p:xfrm>
        <a:graphic>
          <a:graphicData uri="http://schemas.openxmlformats.org/drawingml/2006/table">
            <a:tbl>
              <a:tblPr firstRow="1" bandRow="1">
                <a:tableStyleId>{5C22544A-7EE6-4342-B048-85BDC9FD1C3A}</a:tableStyleId>
              </a:tblPr>
              <a:tblGrid>
                <a:gridCol w="2369561">
                  <a:extLst>
                    <a:ext uri="{9D8B030D-6E8A-4147-A177-3AD203B41FA5}">
                      <a16:colId xmlns:a16="http://schemas.microsoft.com/office/drawing/2014/main" val="3444766956"/>
                    </a:ext>
                  </a:extLst>
                </a:gridCol>
                <a:gridCol w="1950098">
                  <a:extLst>
                    <a:ext uri="{9D8B030D-6E8A-4147-A177-3AD203B41FA5}">
                      <a16:colId xmlns:a16="http://schemas.microsoft.com/office/drawing/2014/main" val="1534291053"/>
                    </a:ext>
                  </a:extLst>
                </a:gridCol>
                <a:gridCol w="1894114">
                  <a:extLst>
                    <a:ext uri="{9D8B030D-6E8A-4147-A177-3AD203B41FA5}">
                      <a16:colId xmlns:a16="http://schemas.microsoft.com/office/drawing/2014/main" val="3374798214"/>
                    </a:ext>
                  </a:extLst>
                </a:gridCol>
                <a:gridCol w="1914227">
                  <a:extLst>
                    <a:ext uri="{9D8B030D-6E8A-4147-A177-3AD203B41FA5}">
                      <a16:colId xmlns:a16="http://schemas.microsoft.com/office/drawing/2014/main" val="3133440703"/>
                    </a:ext>
                  </a:extLst>
                </a:gridCol>
              </a:tblGrid>
              <a:tr h="370840">
                <a:tc>
                  <a:txBody>
                    <a:bodyPr/>
                    <a:lstStyle/>
                    <a:p>
                      <a:endParaRPr lang="en-US" dirty="0"/>
                    </a:p>
                  </a:txBody>
                  <a:tcPr/>
                </a:tc>
                <a:tc>
                  <a:txBody>
                    <a:bodyPr/>
                    <a:lstStyle/>
                    <a:p>
                      <a:pPr algn="ctr"/>
                      <a:r>
                        <a:rPr lang="en-US" dirty="0"/>
                        <a:t>AY19-20*</a:t>
                      </a:r>
                    </a:p>
                  </a:txBody>
                  <a:tcPr/>
                </a:tc>
                <a:tc>
                  <a:txBody>
                    <a:bodyPr/>
                    <a:lstStyle/>
                    <a:p>
                      <a:pPr algn="ctr"/>
                      <a:r>
                        <a:rPr lang="en-US" dirty="0"/>
                        <a:t>AY20-21</a:t>
                      </a:r>
                    </a:p>
                  </a:txBody>
                  <a:tcPr/>
                </a:tc>
                <a:tc>
                  <a:txBody>
                    <a:bodyPr/>
                    <a:lstStyle/>
                    <a:p>
                      <a:pPr algn="ctr"/>
                      <a:r>
                        <a:rPr lang="en-US" dirty="0"/>
                        <a:t>AY21-22 **</a:t>
                      </a:r>
                    </a:p>
                  </a:txBody>
                  <a:tcPr/>
                </a:tc>
                <a:extLst>
                  <a:ext uri="{0D108BD9-81ED-4DB2-BD59-A6C34878D82A}">
                    <a16:rowId xmlns:a16="http://schemas.microsoft.com/office/drawing/2014/main" val="2903167330"/>
                  </a:ext>
                </a:extLst>
              </a:tr>
              <a:tr h="370840">
                <a:tc>
                  <a:txBody>
                    <a:bodyPr/>
                    <a:lstStyle/>
                    <a:p>
                      <a:r>
                        <a:rPr lang="en-US" dirty="0">
                          <a:solidFill>
                            <a:schemeClr val="bg1"/>
                          </a:solidFill>
                        </a:rPr>
                        <a:t>Student Alcohol Use</a:t>
                      </a:r>
                    </a:p>
                    <a:p>
                      <a:r>
                        <a:rPr lang="en-US" dirty="0">
                          <a:solidFill>
                            <a:schemeClr val="bg1"/>
                          </a:solidFill>
                        </a:rPr>
                        <a:t>(past 30 days)</a:t>
                      </a:r>
                    </a:p>
                  </a:txBody>
                  <a:tcPr>
                    <a:solidFill>
                      <a:srgbClr val="00B0F0"/>
                    </a:solidFill>
                  </a:tcPr>
                </a:tc>
                <a:tc>
                  <a:txBody>
                    <a:bodyPr/>
                    <a:lstStyle/>
                    <a:p>
                      <a:pPr algn="ctr"/>
                      <a:r>
                        <a:rPr lang="en-US" dirty="0"/>
                        <a:t>53%</a:t>
                      </a:r>
                    </a:p>
                  </a:txBody>
                  <a:tcPr/>
                </a:tc>
                <a:tc>
                  <a:txBody>
                    <a:bodyPr/>
                    <a:lstStyle/>
                    <a:p>
                      <a:pPr algn="ctr"/>
                      <a:r>
                        <a:rPr lang="en-US" dirty="0"/>
                        <a:t>Data not available</a:t>
                      </a:r>
                    </a:p>
                  </a:txBody>
                  <a:tcPr/>
                </a:tc>
                <a:tc>
                  <a:txBody>
                    <a:bodyPr/>
                    <a:lstStyle/>
                    <a:p>
                      <a:pPr algn="ctr"/>
                      <a:r>
                        <a:rPr lang="en-US" dirty="0"/>
                        <a:t>67%</a:t>
                      </a:r>
                    </a:p>
                  </a:txBody>
                  <a:tcPr/>
                </a:tc>
                <a:extLst>
                  <a:ext uri="{0D108BD9-81ED-4DB2-BD59-A6C34878D82A}">
                    <a16:rowId xmlns:a16="http://schemas.microsoft.com/office/drawing/2014/main" val="1699182347"/>
                  </a:ext>
                </a:extLst>
              </a:tr>
              <a:tr h="370840">
                <a:tc>
                  <a:txBody>
                    <a:bodyPr/>
                    <a:lstStyle/>
                    <a:p>
                      <a:r>
                        <a:rPr lang="en-US" dirty="0">
                          <a:solidFill>
                            <a:schemeClr val="bg1"/>
                          </a:solidFill>
                        </a:rPr>
                        <a:t>Student Marijuana Use</a:t>
                      </a:r>
                    </a:p>
                    <a:p>
                      <a:r>
                        <a:rPr lang="en-US" dirty="0">
                          <a:solidFill>
                            <a:schemeClr val="bg1"/>
                          </a:solidFill>
                        </a:rPr>
                        <a:t>(past 30 days)</a:t>
                      </a:r>
                    </a:p>
                  </a:txBody>
                  <a:tcPr>
                    <a:solidFill>
                      <a:srgbClr val="00B0F0"/>
                    </a:solidFill>
                  </a:tcPr>
                </a:tc>
                <a:tc>
                  <a:txBody>
                    <a:bodyPr/>
                    <a:lstStyle/>
                    <a:p>
                      <a:pPr algn="ctr"/>
                      <a:r>
                        <a:rPr lang="en-US" dirty="0"/>
                        <a:t>30%</a:t>
                      </a:r>
                    </a:p>
                  </a:txBody>
                  <a:tcPr/>
                </a:tc>
                <a:tc>
                  <a:txBody>
                    <a:bodyPr/>
                    <a:lstStyle/>
                    <a:p>
                      <a:pPr algn="ctr"/>
                      <a:r>
                        <a:rPr lang="en-US" dirty="0"/>
                        <a:t>Data not available</a:t>
                      </a:r>
                    </a:p>
                  </a:txBody>
                  <a:tcPr/>
                </a:tc>
                <a:tc>
                  <a:txBody>
                    <a:bodyPr/>
                    <a:lstStyle/>
                    <a:p>
                      <a:pPr algn="ctr"/>
                      <a:r>
                        <a:rPr lang="en-US" dirty="0"/>
                        <a:t>41%</a:t>
                      </a:r>
                    </a:p>
                  </a:txBody>
                  <a:tcPr/>
                </a:tc>
                <a:extLst>
                  <a:ext uri="{0D108BD9-81ED-4DB2-BD59-A6C34878D82A}">
                    <a16:rowId xmlns:a16="http://schemas.microsoft.com/office/drawing/2014/main" val="2560300611"/>
                  </a:ext>
                </a:extLst>
              </a:tr>
            </a:tbl>
          </a:graphicData>
        </a:graphic>
      </p:graphicFrame>
    </p:spTree>
    <p:extLst>
      <p:ext uri="{BB962C8B-B14F-4D97-AF65-F5344CB8AC3E}">
        <p14:creationId xmlns:p14="http://schemas.microsoft.com/office/powerpoint/2010/main" val="215773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AA0A0-CD7B-4919-836A-37171208455A}"/>
              </a:ext>
            </a:extLst>
          </p:cNvPr>
          <p:cNvSpPr>
            <a:spLocks noGrp="1"/>
          </p:cNvSpPr>
          <p:nvPr>
            <p:ph type="title"/>
          </p:nvPr>
        </p:nvSpPr>
        <p:spPr/>
        <p:txBody>
          <a:bodyPr/>
          <a:lstStyle/>
          <a:p>
            <a:r>
              <a:rPr lang="en-US" dirty="0"/>
              <a:t>Mental Health Support on Campus </a:t>
            </a:r>
          </a:p>
        </p:txBody>
      </p:sp>
      <p:sp>
        <p:nvSpPr>
          <p:cNvPr id="3" name="Content Placeholder 2">
            <a:extLst>
              <a:ext uri="{FF2B5EF4-FFF2-40B4-BE49-F238E27FC236}">
                <a16:creationId xmlns:a16="http://schemas.microsoft.com/office/drawing/2014/main" id="{B252719E-09AC-4550-9BAF-A2A9606574FA}"/>
              </a:ext>
            </a:extLst>
          </p:cNvPr>
          <p:cNvSpPr>
            <a:spLocks noGrp="1"/>
          </p:cNvSpPr>
          <p:nvPr>
            <p:ph idx="1"/>
          </p:nvPr>
        </p:nvSpPr>
        <p:spPr>
          <a:xfrm>
            <a:off x="1227015" y="2050269"/>
            <a:ext cx="10760279" cy="4521128"/>
          </a:xfrm>
        </p:spPr>
        <p:txBody>
          <a:bodyPr>
            <a:noAutofit/>
          </a:bodyPr>
          <a:lstStyle/>
          <a:p>
            <a:pPr marL="0" indent="0">
              <a:buNone/>
            </a:pPr>
            <a:r>
              <a:rPr lang="en-US" b="1" dirty="0">
                <a:solidFill>
                  <a:schemeClr val="accent2"/>
                </a:solidFill>
              </a:rPr>
              <a:t>Student Wellness Center: Department of Counseling and Student Development</a:t>
            </a:r>
          </a:p>
          <a:p>
            <a:pPr marL="0" indent="0">
              <a:buNone/>
            </a:pPr>
            <a:r>
              <a:rPr lang="en-US" b="1" dirty="0">
                <a:solidFill>
                  <a:schemeClr val="accent2"/>
                </a:solidFill>
              </a:rPr>
              <a:t>    Hours:</a:t>
            </a:r>
          </a:p>
          <a:p>
            <a:pPr marL="0" indent="0">
              <a:buNone/>
            </a:pPr>
            <a:r>
              <a:rPr lang="en-US" dirty="0"/>
              <a:t>      Monday-Friday: 8:00 am - 5:00 pm (evening groups and individual appointments available)</a:t>
            </a:r>
            <a:endParaRPr lang="en-US" i="1" dirty="0"/>
          </a:p>
          <a:p>
            <a:pPr marL="0" indent="0">
              <a:buNone/>
            </a:pPr>
            <a:r>
              <a:rPr lang="en-US" b="1" dirty="0">
                <a:solidFill>
                  <a:schemeClr val="accent2"/>
                </a:solidFill>
              </a:rPr>
              <a:t>    Location:</a:t>
            </a:r>
          </a:p>
          <a:p>
            <a:pPr marL="0" indent="0">
              <a:buNone/>
            </a:pPr>
            <a:r>
              <a:rPr lang="en-US" dirty="0"/>
              <a:t>      Willard-DiLoreto Hall, W101</a:t>
            </a:r>
            <a:endParaRPr lang="en-US" i="1" dirty="0"/>
          </a:p>
          <a:p>
            <a:pPr marL="0" indent="0">
              <a:buNone/>
            </a:pPr>
            <a:r>
              <a:rPr lang="en-US" b="1" dirty="0">
                <a:solidFill>
                  <a:schemeClr val="accent2"/>
                </a:solidFill>
              </a:rPr>
              <a:t>    Contact us:</a:t>
            </a:r>
          </a:p>
          <a:p>
            <a:pPr marL="0" indent="0">
              <a:buNone/>
            </a:pPr>
            <a:r>
              <a:rPr lang="en-US" dirty="0"/>
              <a:t>      Appointments:  	(860) 832-1926</a:t>
            </a:r>
          </a:p>
          <a:p>
            <a:pPr marL="0" indent="0">
              <a:buNone/>
            </a:pPr>
            <a:r>
              <a:rPr lang="en-US" dirty="0"/>
              <a:t>      General Inquiries: 	(860) 832-1925</a:t>
            </a:r>
          </a:p>
          <a:p>
            <a:pPr marL="0" indent="0">
              <a:buNone/>
            </a:pPr>
            <a:r>
              <a:rPr lang="en-US" dirty="0"/>
              <a:t>  </a:t>
            </a:r>
          </a:p>
        </p:txBody>
      </p:sp>
    </p:spTree>
    <p:extLst>
      <p:ext uri="{BB962C8B-B14F-4D97-AF65-F5344CB8AC3E}">
        <p14:creationId xmlns:p14="http://schemas.microsoft.com/office/powerpoint/2010/main" val="257731268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7AF77C1679BD44AA2CFA9B997A2E0D" ma:contentTypeVersion="13" ma:contentTypeDescription="Create a new document." ma:contentTypeScope="" ma:versionID="44f8a6711c498a24794fb621dd8934e8">
  <xsd:schema xmlns:xsd="http://www.w3.org/2001/XMLSchema" xmlns:xs="http://www.w3.org/2001/XMLSchema" xmlns:p="http://schemas.microsoft.com/office/2006/metadata/properties" xmlns:ns3="e3ed4503-364b-4138-aa4e-617027c6c6e4" xmlns:ns4="cfa02476-1cad-438d-86d9-ae78f5556761" targetNamespace="http://schemas.microsoft.com/office/2006/metadata/properties" ma:root="true" ma:fieldsID="6c3e4642155b69267a98eba7587b777b" ns3:_="" ns4:_="">
    <xsd:import namespace="e3ed4503-364b-4138-aa4e-617027c6c6e4"/>
    <xsd:import namespace="cfa02476-1cad-438d-86d9-ae78f555676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ed4503-364b-4138-aa4e-617027c6c6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a02476-1cad-438d-86d9-ae78f55567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DD9D78-7871-4C61-9796-0A4035C97AC4}">
  <ds:schemaRefs>
    <ds:schemaRef ds:uri="http://schemas.microsoft.com/sharepoint/v3/contenttype/forms"/>
  </ds:schemaRefs>
</ds:datastoreItem>
</file>

<file path=customXml/itemProps2.xml><?xml version="1.0" encoding="utf-8"?>
<ds:datastoreItem xmlns:ds="http://schemas.openxmlformats.org/officeDocument/2006/customXml" ds:itemID="{DC3DF0E7-9DA9-40D8-9ADB-15F914FF1E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ed4503-364b-4138-aa4e-617027c6c6e4"/>
    <ds:schemaRef ds:uri="cfa02476-1cad-438d-86d9-ae78f55567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27E0D4-D10D-4B37-9A50-C54BCA8C6AD8}">
  <ds:schemaRefs>
    <ds:schemaRef ds:uri="e3ed4503-364b-4138-aa4e-617027c6c6e4"/>
    <ds:schemaRef ds:uri="http://www.w3.org/XML/1998/namespac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dcmitype/"/>
    <ds:schemaRef ds:uri="http://schemas.openxmlformats.org/package/2006/metadata/core-properties"/>
    <ds:schemaRef ds:uri="cfa02476-1cad-438d-86d9-ae78f5556761"/>
    <ds:schemaRef ds:uri="http://purl.org/dc/terms/"/>
  </ds:schemaRefs>
</ds:datastoreItem>
</file>

<file path=docProps/app.xml><?xml version="1.0" encoding="utf-8"?>
<Properties xmlns="http://schemas.openxmlformats.org/officeDocument/2006/extended-properties" xmlns:vt="http://schemas.openxmlformats.org/officeDocument/2006/docPropsVTypes">
  <Template>Retrospect</Template>
  <TotalTime>1551</TotalTime>
  <Words>1627</Words>
  <Application>Microsoft Macintosh PowerPoint</Application>
  <PresentationFormat>Widescreen</PresentationFormat>
  <Paragraphs>257</Paragraphs>
  <Slides>19</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Retrospect</vt:lpstr>
      <vt:lpstr>CCSU Student Mental Health: 2022-2023 Mid-Year Update </vt:lpstr>
      <vt:lpstr>Student Mental Health</vt:lpstr>
      <vt:lpstr>CCSU Student Mental Health: Trends</vt:lpstr>
      <vt:lpstr>CCSU Student Mental Health: Trends</vt:lpstr>
      <vt:lpstr>CCSU Student Mental Health: Trends</vt:lpstr>
      <vt:lpstr>CCSU Student Mental Health: Trends</vt:lpstr>
      <vt:lpstr>CCSU Student Mental Health: Trends</vt:lpstr>
      <vt:lpstr>CCSU Student Mental Health: Trends</vt:lpstr>
      <vt:lpstr>Mental Health Support on Campus </vt:lpstr>
      <vt:lpstr>Mental Health Support on Campus </vt:lpstr>
      <vt:lpstr>Mental Health Support on Campus </vt:lpstr>
      <vt:lpstr>Mental Health Support on Campus </vt:lpstr>
      <vt:lpstr>How Faculty and Staff Can Help</vt:lpstr>
      <vt:lpstr>How Faculty and Staff Can Help</vt:lpstr>
      <vt:lpstr>How Faculty and Staff Can Help</vt:lpstr>
      <vt:lpstr>How Faculty and Staff Can Help</vt:lpstr>
      <vt:lpstr>How Faculty and Staff Can Help</vt:lpstr>
      <vt:lpstr>How Faculty and Staff Can Help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Truth about Mental Health: Surviving to Thriving</dc:title>
  <dc:creator>Russo, Michael F. (Student Wellness)</dc:creator>
  <cp:lastModifiedBy>Latour, Frederic (Math)</cp:lastModifiedBy>
  <cp:revision>15</cp:revision>
  <cp:lastPrinted>2023-03-31T20:33:30Z</cp:lastPrinted>
  <dcterms:created xsi:type="dcterms:W3CDTF">2021-03-31T02:25:13Z</dcterms:created>
  <dcterms:modified xsi:type="dcterms:W3CDTF">2023-04-02T19:37:14Z</dcterms:modified>
</cp:coreProperties>
</file>